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C5FC9C90-4C5E-846D-9C91-8B63451BF2EC}"/>
              </a:ext>
            </a:extLst>
          </p:cNvPr>
          <p:cNvSpPr txBox="1"/>
          <p:nvPr/>
        </p:nvSpPr>
        <p:spPr>
          <a:xfrm>
            <a:off x="5113175" y="317240"/>
            <a:ext cx="403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788D"/>
                </a:solidFill>
              </a:rPr>
              <a:t>Apps for SAP Project and Portfolio Management</a:t>
            </a:r>
            <a:endParaRPr lang="de-DE" sz="2000" dirty="0">
              <a:solidFill>
                <a:srgbClr val="4F788D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FB5966-91DB-7FC5-A934-AAE5732621C1}"/>
              </a:ext>
            </a:extLst>
          </p:cNvPr>
          <p:cNvSpPr txBox="1"/>
          <p:nvPr/>
        </p:nvSpPr>
        <p:spPr>
          <a:xfrm>
            <a:off x="270588" y="5159828"/>
            <a:ext cx="651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Milliarum</a:t>
            </a:r>
            <a:r>
              <a:rPr lang="de-DE" sz="2400" b="1" dirty="0"/>
              <a:t> App: </a:t>
            </a:r>
            <a:r>
              <a:rPr lang="en-US" sz="2400" b="1" dirty="0"/>
              <a:t>PPM approval and processing of decision points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11192-33EF-874E-D054-B5F06AD0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232860"/>
            <a:ext cx="5716166" cy="364299"/>
          </a:xfrm>
        </p:spPr>
        <p:txBody>
          <a:bodyPr>
            <a:normAutofit fontScale="90000"/>
          </a:bodyPr>
          <a:lstStyle/>
          <a:p>
            <a:r>
              <a:rPr lang="fr-FR" sz="2500" b="1" dirty="0"/>
              <a:t>App </a:t>
            </a:r>
            <a:r>
              <a:rPr lang="fr-FR" sz="2500" b="1" dirty="0" err="1"/>
              <a:t>Decision</a:t>
            </a:r>
            <a:r>
              <a:rPr lang="fr-FR" sz="2500" b="1" dirty="0"/>
              <a:t> Points Object Page II</a:t>
            </a:r>
            <a:endParaRPr lang="de-DE" sz="2500" b="1" dirty="0"/>
          </a:p>
        </p:txBody>
      </p:sp>
      <p:pic>
        <p:nvPicPr>
          <p:cNvPr id="6" name="Inhaltsplatzhalter 5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54C26E2B-CA1A-41E8-528C-010E6AF4A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7" y="1009942"/>
            <a:ext cx="6487798" cy="461486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ADB0D6-DBD3-10B3-C8F3-A8D16377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919E458-8B2A-30BA-6EBF-A07FB0F7A9BB}"/>
              </a:ext>
            </a:extLst>
          </p:cNvPr>
          <p:cNvSpPr/>
          <p:nvPr/>
        </p:nvSpPr>
        <p:spPr>
          <a:xfrm>
            <a:off x="3844213" y="1166327"/>
            <a:ext cx="2174032" cy="961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B897784D-7AF9-045F-F370-D41AE65214A1}"/>
              </a:ext>
            </a:extLst>
          </p:cNvPr>
          <p:cNvSpPr/>
          <p:nvPr/>
        </p:nvSpPr>
        <p:spPr>
          <a:xfrm>
            <a:off x="5784980" y="2612571"/>
            <a:ext cx="2174032" cy="816429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Prozess 8">
            <a:extLst>
              <a:ext uri="{FF2B5EF4-FFF2-40B4-BE49-F238E27FC236}">
                <a16:creationId xmlns:a16="http://schemas.microsoft.com/office/drawing/2014/main" id="{2332F752-1413-34C2-1AE6-9AD40FA748A7}"/>
              </a:ext>
            </a:extLst>
          </p:cNvPr>
          <p:cNvSpPr/>
          <p:nvPr/>
        </p:nvSpPr>
        <p:spPr>
          <a:xfrm>
            <a:off x="6569334" y="3565395"/>
            <a:ext cx="1834632" cy="90040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D1BCD4-C824-5726-84B2-F5A621B74F3A}"/>
              </a:ext>
            </a:extLst>
          </p:cNvPr>
          <p:cNvSpPr txBox="1"/>
          <p:nvPr/>
        </p:nvSpPr>
        <p:spPr>
          <a:xfrm>
            <a:off x="3928188" y="1354465"/>
            <a:ext cx="217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 Selection next status of the decision point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9A2AC0-DAC2-1081-EF4B-05195E530ED2}"/>
              </a:ext>
            </a:extLst>
          </p:cNvPr>
          <p:cNvSpPr txBox="1"/>
          <p:nvPr/>
        </p:nvSpPr>
        <p:spPr>
          <a:xfrm>
            <a:off x="6018245" y="2833848"/>
            <a:ext cx="1894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3. Save </a:t>
            </a:r>
            <a:r>
              <a:rPr lang="de-DE" sz="1600" dirty="0" err="1">
                <a:solidFill>
                  <a:schemeClr val="bg1"/>
                </a:solidFill>
              </a:rPr>
              <a:t>changes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31A5F3-EC17-85BD-2E43-1BEA97212026}"/>
              </a:ext>
            </a:extLst>
          </p:cNvPr>
          <p:cNvSpPr txBox="1"/>
          <p:nvPr/>
        </p:nvSpPr>
        <p:spPr>
          <a:xfrm>
            <a:off x="6669056" y="3639170"/>
            <a:ext cx="1734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2. Recording comments on the decision point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D8FE0-FD3C-82BE-4893-9C15915F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09" y="158428"/>
            <a:ext cx="7675595" cy="600839"/>
          </a:xfrm>
        </p:spPr>
        <p:txBody>
          <a:bodyPr>
            <a:normAutofit/>
          </a:bodyPr>
          <a:lstStyle/>
          <a:p>
            <a:r>
              <a:rPr lang="en-US" sz="2500" b="1" dirty="0"/>
              <a:t>App Decision Points Object Page: </a:t>
            </a:r>
            <a:r>
              <a:rPr lang="en-US" sz="2500" b="1" dirty="0" err="1"/>
              <a:t>Customising</a:t>
            </a:r>
            <a:endParaRPr lang="de-DE" sz="2500" b="1" dirty="0"/>
          </a:p>
        </p:txBody>
      </p:sp>
      <p:pic>
        <p:nvPicPr>
          <p:cNvPr id="6" name="Inhaltsplatzhalter 5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C691688B-4E14-8D15-0567-A646992CE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" y="1142187"/>
            <a:ext cx="7992836" cy="453082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09644A-4E56-90CF-43A5-78D105FC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11</a:t>
            </a:fld>
            <a:endParaRPr lang="de-DE"/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7B21C05A-5977-8A4B-CEB3-2066B02B3067}"/>
              </a:ext>
            </a:extLst>
          </p:cNvPr>
          <p:cNvSpPr/>
          <p:nvPr/>
        </p:nvSpPr>
        <p:spPr>
          <a:xfrm>
            <a:off x="5943601" y="1259633"/>
            <a:ext cx="2015412" cy="755779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A00132AB-0D68-8E25-35E6-28DCC9345277}"/>
              </a:ext>
            </a:extLst>
          </p:cNvPr>
          <p:cNvSpPr/>
          <p:nvPr/>
        </p:nvSpPr>
        <p:spPr>
          <a:xfrm>
            <a:off x="2883159" y="1259633"/>
            <a:ext cx="1922106" cy="942391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Prozess 8">
            <a:extLst>
              <a:ext uri="{FF2B5EF4-FFF2-40B4-BE49-F238E27FC236}">
                <a16:creationId xmlns:a16="http://schemas.microsoft.com/office/drawing/2014/main" id="{5CAB4B4B-148F-48A3-B4AD-42DC509F37C1}"/>
              </a:ext>
            </a:extLst>
          </p:cNvPr>
          <p:cNvSpPr/>
          <p:nvPr/>
        </p:nvSpPr>
        <p:spPr>
          <a:xfrm>
            <a:off x="5878286" y="4926563"/>
            <a:ext cx="2080727" cy="78925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87B85C-EF2C-C358-E236-005C44CD1A3C}"/>
              </a:ext>
            </a:extLst>
          </p:cNvPr>
          <p:cNvSpPr txBox="1"/>
          <p:nvPr/>
        </p:nvSpPr>
        <p:spPr>
          <a:xfrm>
            <a:off x="3023118" y="1380931"/>
            <a:ext cx="1548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 Layout in sections/groups via </a:t>
            </a:r>
            <a:r>
              <a:rPr lang="en-US" sz="1400" dirty="0" err="1">
                <a:solidFill>
                  <a:schemeClr val="bg1"/>
                </a:solidFill>
              </a:rPr>
              <a:t>customising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A67739F-39E1-079B-1994-460CC56711C2}"/>
              </a:ext>
            </a:extLst>
          </p:cNvPr>
          <p:cNvSpPr txBox="1"/>
          <p:nvPr/>
        </p:nvSpPr>
        <p:spPr>
          <a:xfrm>
            <a:off x="6064897" y="1276748"/>
            <a:ext cx="1810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2. SAP standard and customer fields for selection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59567F1-FA22-F642-BD4E-2D8A1BB24FF2}"/>
              </a:ext>
            </a:extLst>
          </p:cNvPr>
          <p:cNvSpPr txBox="1"/>
          <p:nvPr/>
        </p:nvSpPr>
        <p:spPr>
          <a:xfrm>
            <a:off x="5943601" y="5029200"/>
            <a:ext cx="19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3. Metric data for the element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7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991BC-43CC-41C3-514A-D2E07062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1" y="223530"/>
            <a:ext cx="3355521" cy="438944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A9C6E-86A3-EB11-040D-FE9CC04F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54" y="1029396"/>
            <a:ext cx="7886700" cy="319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9420F2-DB43-9EC1-AA72-F1259E0C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D785C3-93B6-A251-800E-814BEF36F765}"/>
              </a:ext>
            </a:extLst>
          </p:cNvPr>
          <p:cNvSpPr txBox="1"/>
          <p:nvPr/>
        </p:nvSpPr>
        <p:spPr>
          <a:xfrm>
            <a:off x="3205065" y="4074278"/>
            <a:ext cx="2733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  <a:p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4A80E7D-14A5-5C10-D656-1330BE83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7" y="4500656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1CE9C-8E51-F8EE-0727-35141452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77" y="4500655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7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8" y="288843"/>
            <a:ext cx="3000958" cy="392291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49" y="1223020"/>
            <a:ext cx="8229600" cy="48582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focus is on Project Management, Product Development, </a:t>
            </a:r>
            <a:r>
              <a:rPr lang="en-US" sz="4900" dirty="0" err="1"/>
              <a:t>customised</a:t>
            </a:r>
            <a:r>
              <a:rPr lang="en-US" sz="4900" dirty="0"/>
              <a:t> production and resource management processes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With the </a:t>
            </a:r>
            <a:r>
              <a:rPr lang="en-US" sz="4900" dirty="0" err="1"/>
              <a:t>Milliarum</a:t>
            </a:r>
            <a:r>
              <a:rPr lang="en-US" sz="4900" dirty="0"/>
              <a:t> Cockpit (MC) and its content packages, as well as the </a:t>
            </a:r>
            <a:r>
              <a:rPr lang="en-US" sz="4900" dirty="0" err="1"/>
              <a:t>Milliarum</a:t>
            </a:r>
            <a:r>
              <a:rPr lang="en-US" sz="4900" dirty="0"/>
              <a:t> Apps we have </a:t>
            </a:r>
            <a:r>
              <a:rPr lang="en-US" sz="4900" dirty="0" err="1"/>
              <a:t>standardised</a:t>
            </a:r>
            <a:r>
              <a:rPr lang="en-US" sz="49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/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76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7" y="176877"/>
            <a:ext cx="4017995" cy="504258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F6D1F-DBBC-B0CB-16C4-701643D2E0EE}"/>
              </a:ext>
            </a:extLst>
          </p:cNvPr>
          <p:cNvSpPr txBox="1"/>
          <p:nvPr/>
        </p:nvSpPr>
        <p:spPr>
          <a:xfrm>
            <a:off x="485192" y="1141910"/>
            <a:ext cx="8164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30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158215"/>
            <a:ext cx="5613530" cy="532250"/>
          </a:xfrm>
        </p:spPr>
        <p:txBody>
          <a:bodyPr>
            <a:normAutofit/>
          </a:bodyPr>
          <a:lstStyle/>
          <a:p>
            <a:r>
              <a:rPr lang="en-US" sz="2500" b="1" dirty="0"/>
              <a:t>Apps for EPPM Decision Points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68" y="1188016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err="1"/>
              <a:t>Functional</a:t>
            </a:r>
            <a:r>
              <a:rPr lang="de-DE" sz="1800" b="1" dirty="0"/>
              <a:t> </a:t>
            </a:r>
            <a:r>
              <a:rPr lang="de-DE" sz="1800" b="1" dirty="0" err="1"/>
              <a:t>scope</a:t>
            </a:r>
            <a:endParaRPr lang="de-DE" sz="1800" b="1" dirty="0"/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Dashboards for decision points with different selections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en-US" sz="1600" dirty="0" err="1"/>
              <a:t>Customising</a:t>
            </a:r>
            <a:r>
              <a:rPr lang="en-US" sz="1600" dirty="0"/>
              <a:t> detail screen (object page) for decision point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Changing the status of a decision point▪ Changing data for decision point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de-DE" sz="1800" b="1" dirty="0" err="1"/>
              <a:t>Requirements</a:t>
            </a:r>
            <a:endParaRPr lang="de-DE" sz="1800" b="1" dirty="0"/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de-DE" sz="1600" dirty="0"/>
              <a:t>Fiori Launchpad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800" b="1" dirty="0"/>
              <a:t>Benefits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Cross-element selection of decision points according to different criteria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4F788D"/>
                </a:solidFill>
              </a:rPr>
              <a:t>• </a:t>
            </a:r>
            <a:r>
              <a:rPr lang="de-DE" sz="1600" dirty="0"/>
              <a:t>Modern/simple App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decision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r>
              <a:rPr lang="de-DE" sz="1600" dirty="0"/>
              <a:t> </a:t>
            </a:r>
            <a:r>
              <a:rPr lang="de-DE" sz="1600" dirty="0" err="1"/>
              <a:t>processing</a:t>
            </a:r>
            <a:endParaRPr lang="de-DE" sz="1600" b="1" dirty="0"/>
          </a:p>
          <a:p>
            <a:pPr marL="0" indent="0">
              <a:buNone/>
            </a:pPr>
            <a:endParaRPr lang="de-DE" sz="14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4B4A7D-0F7F-6194-A1BB-627199D4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7C53CA7E-9E42-B22E-29D2-04B19B26E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"/>
          <a:stretch/>
        </p:blipFill>
        <p:spPr>
          <a:xfrm>
            <a:off x="432257" y="1194318"/>
            <a:ext cx="8279485" cy="45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75809-FDF5-9095-D362-FE915EDE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70" y="232861"/>
            <a:ext cx="4241930" cy="354968"/>
          </a:xfrm>
        </p:spPr>
        <p:txBody>
          <a:bodyPr>
            <a:normAutofit fontScale="90000"/>
          </a:bodyPr>
          <a:lstStyle/>
          <a:p>
            <a:r>
              <a:rPr lang="de-DE" sz="2500" b="1" dirty="0" err="1"/>
              <a:t>Functional</a:t>
            </a:r>
            <a:r>
              <a:rPr lang="de-DE" sz="2500" b="1" dirty="0"/>
              <a:t> </a:t>
            </a:r>
            <a:r>
              <a:rPr lang="de-DE" sz="2500" b="1" dirty="0" err="1"/>
              <a:t>scope</a:t>
            </a:r>
            <a:r>
              <a:rPr lang="de-DE" sz="2500" b="1" dirty="0"/>
              <a:t>: 8 Apps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8CCC9CC-658B-D589-C3BF-382867AEC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04258"/>
              </p:ext>
            </p:extLst>
          </p:nvPr>
        </p:nvGraphicFramePr>
        <p:xfrm>
          <a:off x="330069" y="1035697"/>
          <a:ext cx="8589996" cy="487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90">
                  <a:extLst>
                    <a:ext uri="{9D8B030D-6E8A-4147-A177-3AD203B41FA5}">
                      <a16:colId xmlns:a16="http://schemas.microsoft.com/office/drawing/2014/main" val="1571026348"/>
                    </a:ext>
                  </a:extLst>
                </a:gridCol>
                <a:gridCol w="2199108">
                  <a:extLst>
                    <a:ext uri="{9D8B030D-6E8A-4147-A177-3AD203B41FA5}">
                      <a16:colId xmlns:a16="http://schemas.microsoft.com/office/drawing/2014/main" val="600089996"/>
                    </a:ext>
                  </a:extLst>
                </a:gridCol>
                <a:gridCol w="2147499">
                  <a:extLst>
                    <a:ext uri="{9D8B030D-6E8A-4147-A177-3AD203B41FA5}">
                      <a16:colId xmlns:a16="http://schemas.microsoft.com/office/drawing/2014/main" val="4236179995"/>
                    </a:ext>
                  </a:extLst>
                </a:gridCol>
                <a:gridCol w="2147499">
                  <a:extLst>
                    <a:ext uri="{9D8B030D-6E8A-4147-A177-3AD203B41FA5}">
                      <a16:colId xmlns:a16="http://schemas.microsoft.com/office/drawing/2014/main" val="258153155"/>
                    </a:ext>
                  </a:extLst>
                </a:gridCol>
              </a:tblGrid>
              <a:tr h="444103">
                <a:tc>
                  <a:txBody>
                    <a:bodyPr/>
                    <a:lstStyle/>
                    <a:p>
                      <a:r>
                        <a:rPr lang="de-DE" sz="1400" dirty="0"/>
                        <a:t>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Dashboard </a:t>
                      </a:r>
                      <a:r>
                        <a:rPr lang="de-DE" sz="1400" dirty="0" err="1"/>
                        <a:t>selection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with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Authorisation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UI5 Dashboard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Object</a:t>
                      </a:r>
                      <a:r>
                        <a:rPr lang="de-DE" sz="1400" dirty="0"/>
                        <a:t>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10837"/>
                  </a:ext>
                </a:extLst>
              </a:tr>
              <a:tr h="1064632">
                <a:tc>
                  <a:txBody>
                    <a:bodyPr/>
                    <a:lstStyle/>
                    <a:p>
                      <a:r>
                        <a:rPr lang="de-DE" sz="1400" dirty="0"/>
                        <a:t>1a,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All </a:t>
                      </a:r>
                      <a:r>
                        <a:rPr lang="de-DE" sz="1200" dirty="0" err="1"/>
                        <a:t>Decision</a:t>
                      </a:r>
                      <a:r>
                        <a:rPr lang="de-DE" sz="1200" dirty="0"/>
                        <a:t>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Responsive Table (tablet and smartphone) and/or Desktop table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Display and change SAP Standard fields, Customer fields, Status, Notes and Documents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123363"/>
                  </a:ext>
                </a:extLst>
              </a:tr>
              <a:tr h="1064632">
                <a:tc>
                  <a:txBody>
                    <a:bodyPr/>
                    <a:lstStyle/>
                    <a:p>
                      <a:r>
                        <a:rPr lang="de-DE" sz="1400" dirty="0"/>
                        <a:t>2a,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items for decision points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Responsive Table (tablet and smartphone) and/or Desktop table</a:t>
                      </a: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Display and change SAP Standard fields, Customer fields, Status, Notes and Documents</a:t>
                      </a:r>
                      <a:endParaRPr lang="de-DE" sz="1200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204"/>
                  </a:ext>
                </a:extLst>
              </a:tr>
              <a:tr h="1064632">
                <a:tc>
                  <a:txBody>
                    <a:bodyPr/>
                    <a:lstStyle/>
                    <a:p>
                      <a:r>
                        <a:rPr lang="de-DE" sz="1400" dirty="0"/>
                        <a:t>3a, 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decision points pending to be decided with status in </a:t>
                      </a:r>
                      <a:r>
                        <a:rPr lang="en-US" sz="1200" dirty="0" err="1"/>
                        <a:t>Customising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Responsive Table (tablet and smartphone) and/or Desktop table</a:t>
                      </a:r>
                      <a:endParaRPr lang="de-DE" sz="12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Display and change SAP Standard fields, Customer fields, Status, Notes and Documents</a:t>
                      </a:r>
                      <a:endParaRPr lang="de-DE" sz="1200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44234"/>
                  </a:ext>
                </a:extLst>
              </a:tr>
              <a:tr h="1064632">
                <a:tc>
                  <a:txBody>
                    <a:bodyPr/>
                    <a:lstStyle/>
                    <a:p>
                      <a:r>
                        <a:rPr lang="de-DE" sz="1400" dirty="0"/>
                        <a:t>4a, 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decision points pending to be decided with status group "Approved"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Responsive Table (tablet and smartphone) and/or Desktop table</a:t>
                      </a:r>
                      <a:endParaRPr lang="de-DE" sz="120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Display and change SAP Standard fields, Customer fields, Status, Notes and Documents</a:t>
                      </a:r>
                      <a:endParaRPr lang="de-DE" sz="1200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99809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AF64EF-301E-C3D3-7F35-F188EAAF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1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24BA4-AFF1-F2C8-617C-127749B6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86" y="136524"/>
            <a:ext cx="6406632" cy="578903"/>
          </a:xfrm>
        </p:spPr>
        <p:txBody>
          <a:bodyPr>
            <a:normAutofit/>
          </a:bodyPr>
          <a:lstStyle/>
          <a:p>
            <a:r>
              <a:rPr lang="de-DE" sz="2500" b="1" dirty="0"/>
              <a:t>App </a:t>
            </a:r>
            <a:r>
              <a:rPr lang="de-DE" sz="2500" b="1" dirty="0" err="1"/>
              <a:t>Decision</a:t>
            </a:r>
            <a:r>
              <a:rPr lang="de-DE" sz="2500" b="1" dirty="0"/>
              <a:t> Points Dashboard I: Responsive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661750-D576-1A6E-637E-F744C924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pic>
        <p:nvPicPr>
          <p:cNvPr id="9" name="Grafik 8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066DACF1-828E-984C-D57C-2554DBE00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>
          <a:xfrm>
            <a:off x="274086" y="1853966"/>
            <a:ext cx="8478028" cy="3388223"/>
          </a:xfrm>
          <a:prstGeom prst="rect">
            <a:avLst/>
          </a:prstGeom>
        </p:spPr>
      </p:pic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AA02B8A2-7B21-C7D0-14E0-CEE6E5D5CF12}"/>
              </a:ext>
            </a:extLst>
          </p:cNvPr>
          <p:cNvSpPr/>
          <p:nvPr/>
        </p:nvSpPr>
        <p:spPr>
          <a:xfrm>
            <a:off x="2208439" y="915829"/>
            <a:ext cx="2304661" cy="737735"/>
          </a:xfrm>
          <a:prstGeom prst="wedgeRectCallout">
            <a:avLst>
              <a:gd name="adj1" fmla="val -27374"/>
              <a:gd name="adj2" fmla="val 9832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Dashboard with Portfolio item and Decision point data</a:t>
            </a:r>
            <a:endParaRPr lang="de-DE" sz="1400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59AEC41E-96EC-5F23-7850-889D807EAEAE}"/>
              </a:ext>
            </a:extLst>
          </p:cNvPr>
          <p:cNvSpPr/>
          <p:nvPr/>
        </p:nvSpPr>
        <p:spPr>
          <a:xfrm>
            <a:off x="559837" y="4907902"/>
            <a:ext cx="1950098" cy="792387"/>
          </a:xfrm>
          <a:prstGeom prst="wedgeRectCallout">
            <a:avLst>
              <a:gd name="adj1" fmla="val 65291"/>
              <a:gd name="adj2" fmla="val -7291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2.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decision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5CDF1EF7-0C6C-87FE-03C4-80BF8832EC56}"/>
              </a:ext>
            </a:extLst>
          </p:cNvPr>
          <p:cNvSpPr/>
          <p:nvPr/>
        </p:nvSpPr>
        <p:spPr>
          <a:xfrm>
            <a:off x="6540759" y="5169159"/>
            <a:ext cx="1950098" cy="681135"/>
          </a:xfrm>
          <a:prstGeom prst="wedgeRectCallout">
            <a:avLst>
              <a:gd name="adj1" fmla="val -64852"/>
              <a:gd name="adj2" fmla="val -936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Current decision point status</a:t>
            </a:r>
            <a:endParaRPr lang="de-DE" sz="1400" dirty="0"/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6AA02D1A-BBBE-CD6C-186E-D7323E1E7497}"/>
              </a:ext>
            </a:extLst>
          </p:cNvPr>
          <p:cNvSpPr/>
          <p:nvPr/>
        </p:nvSpPr>
        <p:spPr>
          <a:xfrm>
            <a:off x="6540760" y="2313992"/>
            <a:ext cx="1586204" cy="905069"/>
          </a:xfrm>
          <a:prstGeom prst="wedgeRectCallout">
            <a:avLst>
              <a:gd name="adj1" fmla="val 86264"/>
              <a:gd name="adj2" fmla="val 12126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4. Call </a:t>
            </a:r>
            <a:r>
              <a:rPr lang="de-DE" sz="1400" dirty="0" err="1"/>
              <a:t>detail</a:t>
            </a:r>
            <a:r>
              <a:rPr lang="de-DE" sz="1400" dirty="0"/>
              <a:t> screen</a:t>
            </a:r>
          </a:p>
        </p:txBody>
      </p:sp>
    </p:spTree>
    <p:extLst>
      <p:ext uri="{BB962C8B-B14F-4D97-AF65-F5344CB8AC3E}">
        <p14:creationId xmlns:p14="http://schemas.microsoft.com/office/powerpoint/2010/main" val="3623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E002C-78BF-DA0F-7B86-2FDDEA97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48" y="136524"/>
            <a:ext cx="7451660" cy="578903"/>
          </a:xfrm>
        </p:spPr>
        <p:txBody>
          <a:bodyPr>
            <a:normAutofit/>
          </a:bodyPr>
          <a:lstStyle/>
          <a:p>
            <a:r>
              <a:rPr lang="de-DE" sz="2500" b="1" dirty="0"/>
              <a:t>App </a:t>
            </a:r>
            <a:r>
              <a:rPr lang="de-DE" sz="2500" b="1" dirty="0" err="1"/>
              <a:t>Decision</a:t>
            </a:r>
            <a:r>
              <a:rPr lang="de-DE" sz="2500" b="1" dirty="0"/>
              <a:t> Points Dashboard II: Desktop</a:t>
            </a:r>
          </a:p>
        </p:txBody>
      </p:sp>
      <p:pic>
        <p:nvPicPr>
          <p:cNvPr id="6" name="Inhaltsplatzhalter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8FCCE565-3FDE-661D-3B30-60EF3022A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8" y="1729367"/>
            <a:ext cx="8714792" cy="293341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4ED8BB-FFF0-E4A5-9B9D-91B83A8E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251A1FD9-ABAC-7A47-60F4-2AEC65B9640B}"/>
              </a:ext>
            </a:extLst>
          </p:cNvPr>
          <p:cNvSpPr/>
          <p:nvPr/>
        </p:nvSpPr>
        <p:spPr>
          <a:xfrm>
            <a:off x="1959430" y="849086"/>
            <a:ext cx="2202024" cy="681134"/>
          </a:xfrm>
          <a:prstGeom prst="wedgeRectCallout">
            <a:avLst>
              <a:gd name="adj1" fmla="val -4478"/>
              <a:gd name="adj2" fmla="val 8578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Dashboard with Portfolio item and Decision point data</a:t>
            </a:r>
            <a:endParaRPr lang="de-DE" sz="14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33FC4E93-24E9-6521-B80C-236D16526069}"/>
              </a:ext>
            </a:extLst>
          </p:cNvPr>
          <p:cNvSpPr/>
          <p:nvPr/>
        </p:nvSpPr>
        <p:spPr>
          <a:xfrm>
            <a:off x="4870580" y="849086"/>
            <a:ext cx="2202024" cy="681134"/>
          </a:xfrm>
          <a:prstGeom prst="wedgeRectCallout">
            <a:avLst>
              <a:gd name="adj1" fmla="val 27472"/>
              <a:gd name="adj2" fmla="val 1734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4. Call </a:t>
            </a:r>
            <a:r>
              <a:rPr lang="de-DE" sz="1600" dirty="0" err="1"/>
              <a:t>detail</a:t>
            </a:r>
            <a:r>
              <a:rPr lang="de-DE" sz="1600" dirty="0"/>
              <a:t> screen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5EF6DA59-38A6-DA4D-2C3A-58B5338EF5C3}"/>
              </a:ext>
            </a:extLst>
          </p:cNvPr>
          <p:cNvSpPr/>
          <p:nvPr/>
        </p:nvSpPr>
        <p:spPr>
          <a:xfrm>
            <a:off x="4325905" y="4963885"/>
            <a:ext cx="2057400" cy="933061"/>
          </a:xfrm>
          <a:prstGeom prst="wedgeRectCallout">
            <a:avLst>
              <a:gd name="adj1" fmla="val -4506"/>
              <a:gd name="adj2" fmla="val -105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2. Current Decision point status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0013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5BCDF-5462-BC4F-A4C5-83D79D92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9" y="204869"/>
            <a:ext cx="5296289" cy="438944"/>
          </a:xfrm>
        </p:spPr>
        <p:txBody>
          <a:bodyPr>
            <a:normAutofit/>
          </a:bodyPr>
          <a:lstStyle/>
          <a:p>
            <a:r>
              <a:rPr lang="fr-FR" sz="2500" b="1" dirty="0"/>
              <a:t>App </a:t>
            </a:r>
            <a:r>
              <a:rPr lang="fr-FR" sz="2500" b="1" dirty="0" err="1"/>
              <a:t>Decision</a:t>
            </a:r>
            <a:r>
              <a:rPr lang="fr-FR" sz="2500" b="1" dirty="0"/>
              <a:t> Points Object Page I</a:t>
            </a:r>
            <a:endParaRPr lang="de-DE" sz="2500" b="1" dirty="0"/>
          </a:p>
        </p:txBody>
      </p:sp>
      <p:pic>
        <p:nvPicPr>
          <p:cNvPr id="6" name="Inhaltsplatzhalter 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B921F9FE-FDE9-1C49-DF2B-D792422AE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30437"/>
            <a:ext cx="7886700" cy="378725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098C83-29F6-CA27-5C20-B5DB8DCA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A3C73016-3474-E0AD-D41F-FA6681C7BA5F}"/>
              </a:ext>
            </a:extLst>
          </p:cNvPr>
          <p:cNvSpPr/>
          <p:nvPr/>
        </p:nvSpPr>
        <p:spPr>
          <a:xfrm>
            <a:off x="4805265" y="1588124"/>
            <a:ext cx="1819469" cy="727788"/>
          </a:xfrm>
          <a:prstGeom prst="wedgeRectCallout">
            <a:avLst>
              <a:gd name="adj1" fmla="val -95521"/>
              <a:gd name="adj2" fmla="val 8429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Layout in Groups via </a:t>
            </a:r>
            <a:r>
              <a:rPr lang="en-US" sz="1400" dirty="0" err="1"/>
              <a:t>customising</a:t>
            </a:r>
            <a:endParaRPr lang="de-DE" sz="14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56E651FC-F499-B149-5848-6C1A486A6E85}"/>
              </a:ext>
            </a:extLst>
          </p:cNvPr>
          <p:cNvSpPr/>
          <p:nvPr/>
        </p:nvSpPr>
        <p:spPr>
          <a:xfrm>
            <a:off x="3219061" y="3002536"/>
            <a:ext cx="2127380" cy="852927"/>
          </a:xfrm>
          <a:prstGeom prst="wedgeRectCallout">
            <a:avLst>
              <a:gd name="adj1" fmla="val -74342"/>
              <a:gd name="adj2" fmla="val 1655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Standard and </a:t>
            </a:r>
            <a:r>
              <a:rPr lang="en-US" sz="1400" dirty="0" err="1"/>
              <a:t>customised</a:t>
            </a:r>
            <a:r>
              <a:rPr lang="en-US" sz="1400" dirty="0"/>
              <a:t> SAP customer fields of the decision point</a:t>
            </a:r>
            <a:endParaRPr lang="de-DE" sz="14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E16DA62F-FFF2-875E-2E7E-1C16947AAE13}"/>
              </a:ext>
            </a:extLst>
          </p:cNvPr>
          <p:cNvSpPr/>
          <p:nvPr/>
        </p:nvSpPr>
        <p:spPr>
          <a:xfrm>
            <a:off x="2071396" y="1156996"/>
            <a:ext cx="1651518" cy="852927"/>
          </a:xfrm>
          <a:prstGeom prst="wedgeRectCallout">
            <a:avLst>
              <a:gd name="adj1" fmla="val -74242"/>
              <a:gd name="adj2" fmla="val 5156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Metric data of the element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1936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Office PowerPoint</Application>
  <PresentationFormat>Bildschirmpräsentation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Apps for EPPM Decision Points</vt:lpstr>
      <vt:lpstr>PowerPoint-Präsentation</vt:lpstr>
      <vt:lpstr>Functional scope: 8 Apps</vt:lpstr>
      <vt:lpstr>App Decision Points Dashboard I: Responsive</vt:lpstr>
      <vt:lpstr>App Decision Points Dashboard II: Desktop</vt:lpstr>
      <vt:lpstr>App Decision Points Object Page I</vt:lpstr>
      <vt:lpstr>App Decision Points Object Page II</vt:lpstr>
      <vt:lpstr>App Decision Points Object Page: Customising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32</cp:revision>
  <dcterms:created xsi:type="dcterms:W3CDTF">2021-06-09T08:12:25Z</dcterms:created>
  <dcterms:modified xsi:type="dcterms:W3CDTF">2024-03-21T09:55:45Z</dcterms:modified>
</cp:coreProperties>
</file>