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021967-B79A-9E01-DF91-5FD076E9A108}"/>
              </a:ext>
            </a:extLst>
          </p:cNvPr>
          <p:cNvSpPr txBox="1"/>
          <p:nvPr/>
        </p:nvSpPr>
        <p:spPr>
          <a:xfrm>
            <a:off x="298578" y="5327779"/>
            <a:ext cx="617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Milliarum</a:t>
            </a:r>
            <a:r>
              <a:rPr lang="de-DE" sz="2400" b="1" dirty="0"/>
              <a:t> App: PPM Task </a:t>
            </a:r>
            <a:r>
              <a:rPr lang="de-DE" sz="2400" b="1" dirty="0" err="1"/>
              <a:t>dashboard</a:t>
            </a:r>
            <a:r>
              <a:rPr lang="de-D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991BC-43CC-41C3-514A-D2E07062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1" y="223530"/>
            <a:ext cx="3355521" cy="438944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A9C6E-86A3-EB11-040D-FE9CC04F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4" y="1029396"/>
            <a:ext cx="7886700" cy="319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9420F2-DB43-9EC1-AA72-F1259E0C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D785C3-93B6-A251-800E-814BEF36F765}"/>
              </a:ext>
            </a:extLst>
          </p:cNvPr>
          <p:cNvSpPr txBox="1"/>
          <p:nvPr/>
        </p:nvSpPr>
        <p:spPr>
          <a:xfrm>
            <a:off x="3205065" y="4074278"/>
            <a:ext cx="2733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4A80E7D-14A5-5C10-D656-1330BE83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7" y="4500656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1CE9C-8E51-F8EE-0727-35141452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77" y="4500655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7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" y="288843"/>
            <a:ext cx="3000958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49" y="1223020"/>
            <a:ext cx="8229600" cy="48582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focus is on Project Management, Product Development, </a:t>
            </a:r>
            <a:r>
              <a:rPr lang="en-US" sz="4900" dirty="0" err="1"/>
              <a:t>customised</a:t>
            </a:r>
            <a:r>
              <a:rPr lang="en-US" sz="4900" dirty="0"/>
              <a:t> production and resource management processes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With the </a:t>
            </a:r>
            <a:r>
              <a:rPr lang="en-US" sz="4900" dirty="0" err="1"/>
              <a:t>Milliarum</a:t>
            </a:r>
            <a:r>
              <a:rPr lang="en-US" sz="4900" dirty="0"/>
              <a:t> Cockpit (MC) and its content packages, as well as the </a:t>
            </a:r>
            <a:r>
              <a:rPr lang="en-US" sz="4900" dirty="0" err="1"/>
              <a:t>Milliarum</a:t>
            </a:r>
            <a:r>
              <a:rPr lang="en-US" sz="4900" dirty="0"/>
              <a:t> Apps we have </a:t>
            </a:r>
            <a:r>
              <a:rPr lang="en-US" sz="4900" dirty="0" err="1"/>
              <a:t>standardised</a:t>
            </a:r>
            <a:r>
              <a:rPr lang="en-US" sz="49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735330"/>
              </p:ext>
            </p:extLst>
          </p:nvPr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7" y="176877"/>
            <a:ext cx="4017995" cy="504258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F6D1F-DBBC-B0CB-16C4-701643D2E0EE}"/>
              </a:ext>
            </a:extLst>
          </p:cNvPr>
          <p:cNvSpPr txBox="1"/>
          <p:nvPr/>
        </p:nvSpPr>
        <p:spPr>
          <a:xfrm>
            <a:off x="485192" y="1141910"/>
            <a:ext cx="8164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8" y="214199"/>
            <a:ext cx="7022452" cy="420283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Delivery</a:t>
            </a:r>
            <a:r>
              <a:rPr lang="de-DE" sz="2000" dirty="0"/>
              <a:t> via </a:t>
            </a:r>
            <a:r>
              <a:rPr lang="de-DE" sz="2000" dirty="0" err="1"/>
              <a:t>transport</a:t>
            </a:r>
            <a:r>
              <a:rPr lang="de-DE" sz="2000" dirty="0"/>
              <a:t> </a:t>
            </a:r>
            <a:r>
              <a:rPr lang="de-DE" sz="2000" dirty="0" err="1"/>
              <a:t>requests</a:t>
            </a:r>
            <a:r>
              <a:rPr lang="de-DE" sz="2000" dirty="0"/>
              <a:t> (</a:t>
            </a:r>
            <a:r>
              <a:rPr lang="de-DE" sz="2000" dirty="0" err="1"/>
              <a:t>development</a:t>
            </a:r>
            <a:r>
              <a:rPr lang="de-DE" sz="2000" dirty="0"/>
              <a:t>/</a:t>
            </a:r>
            <a:r>
              <a:rPr lang="de-DE" sz="2000" dirty="0" err="1"/>
              <a:t>customising</a:t>
            </a:r>
            <a:r>
              <a:rPr lang="de-DE" sz="2000" dirty="0"/>
              <a:t>) </a:t>
            </a:r>
            <a:r>
              <a:rPr lang="de-DE" sz="2000" dirty="0" err="1"/>
              <a:t>based</a:t>
            </a:r>
            <a:r>
              <a:rPr lang="de-DE" sz="2000" dirty="0"/>
              <a:t> on separate Scenarios/</a:t>
            </a:r>
            <a:r>
              <a:rPr lang="de-DE" sz="2000" dirty="0" err="1"/>
              <a:t>Roles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Milliarum</a:t>
            </a:r>
            <a:r>
              <a:rPr lang="de-DE" sz="2000" dirty="0"/>
              <a:t> Cockpit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Single </a:t>
            </a:r>
            <a:r>
              <a:rPr lang="de-DE" sz="2000" dirty="0" err="1"/>
              <a:t>call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"</a:t>
            </a:r>
            <a:r>
              <a:rPr lang="de-DE" sz="2000" dirty="0" err="1"/>
              <a:t>SingleService</a:t>
            </a:r>
            <a:r>
              <a:rPr lang="de-DE" sz="2000" dirty="0"/>
              <a:t>"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entering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number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Instructions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embedding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App in </a:t>
            </a:r>
            <a:r>
              <a:rPr lang="de-DE" sz="2000" dirty="0" err="1"/>
              <a:t>the</a:t>
            </a:r>
            <a:r>
              <a:rPr lang="de-DE" sz="2000" dirty="0"/>
              <a:t> PPM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dashboard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Customising</a:t>
            </a:r>
            <a:r>
              <a:rPr lang="de-DE" sz="2000" dirty="0"/>
              <a:t> </a:t>
            </a:r>
            <a:r>
              <a:rPr lang="de-DE" sz="2000" dirty="0" err="1"/>
              <a:t>environment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defining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app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Prerequisite</a:t>
            </a:r>
            <a:r>
              <a:rPr lang="de-DE" sz="2000" dirty="0"/>
              <a:t>: at least PPM 6.1 </a:t>
            </a:r>
            <a:r>
              <a:rPr lang="de-DE" sz="2000" dirty="0" err="1"/>
              <a:t>or</a:t>
            </a:r>
            <a:r>
              <a:rPr lang="de-DE" sz="2000" dirty="0"/>
              <a:t> S/4HANA EPPM 1.0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Licensing via User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maintenance</a:t>
            </a:r>
            <a:r>
              <a:rPr lang="de-DE" sz="2000" dirty="0"/>
              <a:t> </a:t>
            </a:r>
            <a:r>
              <a:rPr lang="de-DE" sz="2000" dirty="0" err="1"/>
              <a:t>contract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3470C-1409-B607-BE57-D705AB0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68" y="204869"/>
            <a:ext cx="7041113" cy="485597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Projects - PPM Task Dashboard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23A0-D3AC-5BD3-E4CD-EC2E580A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scope</a:t>
            </a: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Display all tasks (Admin view)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Task display not dependent on the release status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Jumps to Task, Project Details and Task Confirmation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en-US" sz="1600" dirty="0"/>
              <a:t> Limitation of search criteria via the Filter Bar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Requirements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At least SAP Portfolio and Project Management 6.1 (PPM 6.1) or SAP Portfolio and Project Management 1.0 for S/4 HANA (EPPM 1.0)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de-DE" sz="1800" dirty="0"/>
              <a:t>Benefits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Significantly faster evaluation than in the SAP Standard, especially for monitoring tasks in a specific project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EF8798-1A10-83A6-F65C-EC378083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0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DAEAA-2E30-1028-2F98-148D5E17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6" y="232860"/>
            <a:ext cx="5576207" cy="438944"/>
          </a:xfrm>
        </p:spPr>
        <p:txBody>
          <a:bodyPr>
            <a:normAutofit/>
          </a:bodyPr>
          <a:lstStyle/>
          <a:p>
            <a:r>
              <a:rPr lang="de-DE" sz="2500" b="1" dirty="0"/>
              <a:t>App Task Dashboard I: </a:t>
            </a:r>
            <a:r>
              <a:rPr lang="de-DE" sz="2500" b="1" dirty="0" err="1"/>
              <a:t>Tile</a:t>
            </a:r>
            <a:r>
              <a:rPr lang="de-DE" sz="2500" b="1" dirty="0"/>
              <a:t> </a:t>
            </a:r>
            <a:r>
              <a:rPr lang="de-DE" sz="2500" b="1" dirty="0" err="1"/>
              <a:t>overview</a:t>
            </a:r>
            <a:endParaRPr lang="de-DE" sz="2500" b="1" dirty="0"/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45C5985E-8D07-5324-1917-110E03636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1" y="1384277"/>
            <a:ext cx="8296552" cy="383153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401C0E-BA7B-6381-D2F5-B7EC2B7A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AAC0F8B9-5349-89E6-F8DA-52D60900ED59}"/>
              </a:ext>
            </a:extLst>
          </p:cNvPr>
          <p:cNvSpPr/>
          <p:nvPr/>
        </p:nvSpPr>
        <p:spPr>
          <a:xfrm>
            <a:off x="2192347" y="630171"/>
            <a:ext cx="2286000" cy="783772"/>
          </a:xfrm>
          <a:prstGeom prst="wedgeRectCallout">
            <a:avLst>
              <a:gd name="adj1" fmla="val -1241"/>
              <a:gd name="adj2" fmla="val 732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1. Overview screen of all added Tiles (one Responsive and one Desktop version each)</a:t>
            </a:r>
            <a:endParaRPr lang="de-DE" sz="13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6C2E4E75-1CE7-783C-E886-644F468148E0}"/>
              </a:ext>
            </a:extLst>
          </p:cNvPr>
          <p:cNvSpPr/>
          <p:nvPr/>
        </p:nvSpPr>
        <p:spPr>
          <a:xfrm>
            <a:off x="0" y="2740207"/>
            <a:ext cx="1806640" cy="620486"/>
          </a:xfrm>
          <a:prstGeom prst="wedgeRectCallout">
            <a:avLst>
              <a:gd name="adj1" fmla="val -2796"/>
              <a:gd name="adj2" fmla="val -11925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2. My </a:t>
            </a:r>
            <a:r>
              <a:rPr lang="de-DE" sz="1600" dirty="0" err="1"/>
              <a:t>Favourites</a:t>
            </a:r>
            <a:endParaRPr lang="de-DE" sz="16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6FB8BC54-BA84-E9AF-7320-CA506885B3DB}"/>
              </a:ext>
            </a:extLst>
          </p:cNvPr>
          <p:cNvSpPr/>
          <p:nvPr/>
        </p:nvSpPr>
        <p:spPr>
          <a:xfrm>
            <a:off x="4723685" y="754741"/>
            <a:ext cx="1828800" cy="546601"/>
          </a:xfrm>
          <a:prstGeom prst="wedgeRectCallout">
            <a:avLst>
              <a:gd name="adj1" fmla="val -39664"/>
              <a:gd name="adj2" fmla="val 16453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3. Last </a:t>
            </a:r>
            <a:r>
              <a:rPr lang="de-DE" sz="1600" dirty="0" err="1"/>
              <a:t>Used</a:t>
            </a:r>
            <a:r>
              <a:rPr lang="de-DE" sz="1600" dirty="0"/>
              <a:t> Tasks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E202FAEE-F3F8-DA97-1BA3-5318B11B2D9D}"/>
              </a:ext>
            </a:extLst>
          </p:cNvPr>
          <p:cNvSpPr/>
          <p:nvPr/>
        </p:nvSpPr>
        <p:spPr>
          <a:xfrm>
            <a:off x="7497146" y="559038"/>
            <a:ext cx="1227449" cy="783772"/>
          </a:xfrm>
          <a:prstGeom prst="wedgeRectCallout">
            <a:avLst>
              <a:gd name="adj1" fmla="val -18553"/>
              <a:gd name="adj2" fmla="val 9107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4. All Tasks 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2EC2F870-65E9-A018-9F07-8E85AC08454E}"/>
              </a:ext>
            </a:extLst>
          </p:cNvPr>
          <p:cNvSpPr/>
          <p:nvPr/>
        </p:nvSpPr>
        <p:spPr>
          <a:xfrm>
            <a:off x="2565224" y="3909526"/>
            <a:ext cx="1931437" cy="867747"/>
          </a:xfrm>
          <a:prstGeom prst="wedgeRectCallout">
            <a:avLst>
              <a:gd name="adj1" fmla="val -7307"/>
              <a:gd name="adj2" fmla="val -955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My Tasks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03466820-8F38-6CCA-639C-2804E9425596}"/>
              </a:ext>
            </a:extLst>
          </p:cNvPr>
          <p:cNvSpPr/>
          <p:nvPr/>
        </p:nvSpPr>
        <p:spPr>
          <a:xfrm>
            <a:off x="447869" y="5150498"/>
            <a:ext cx="2117355" cy="709126"/>
          </a:xfrm>
          <a:prstGeom prst="wedgeRectCallout">
            <a:avLst>
              <a:gd name="adj1" fmla="val -38460"/>
              <a:gd name="adj2" fmla="val -1164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6. My Substitute tasks (Analytical)</a:t>
            </a:r>
            <a:endParaRPr lang="de-DE" sz="1400" dirty="0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1CE3FF98-3580-397F-4892-9C5346291B9C}"/>
              </a:ext>
            </a:extLst>
          </p:cNvPr>
          <p:cNvSpPr/>
          <p:nvPr/>
        </p:nvSpPr>
        <p:spPr>
          <a:xfrm>
            <a:off x="6720611" y="3980027"/>
            <a:ext cx="2003984" cy="961053"/>
          </a:xfrm>
          <a:prstGeom prst="wedgeRectCallout">
            <a:avLst>
              <a:gd name="adj1" fmla="val 3717"/>
              <a:gd name="adj2" fmla="val -967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My Tasks as Project Manager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0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04CD4-D74E-68C2-6876-719774BE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2" y="260852"/>
            <a:ext cx="5902779" cy="373630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App Task Dashboard II: "My tasks"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2604A5-C716-14D1-D4E2-442A4A3F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pic>
        <p:nvPicPr>
          <p:cNvPr id="19" name="Inhaltsplatzhalter 18" descr="Ein Bild, das Text, Software, Zahl, Reihe enthält.&#10;&#10;Automatisch generierte Beschreibung">
            <a:extLst>
              <a:ext uri="{FF2B5EF4-FFF2-40B4-BE49-F238E27FC236}">
                <a16:creationId xmlns:a16="http://schemas.microsoft.com/office/drawing/2014/main" id="{13068C3E-D5E3-3207-FC7D-C1984820F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3567"/>
            <a:ext cx="7886700" cy="3564294"/>
          </a:xfrm>
        </p:spPr>
      </p:pic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6CB7ECBB-06E3-58B4-A30C-568AB5A720B0}"/>
              </a:ext>
            </a:extLst>
          </p:cNvPr>
          <p:cNvSpPr/>
          <p:nvPr/>
        </p:nvSpPr>
        <p:spPr>
          <a:xfrm>
            <a:off x="93306" y="4077478"/>
            <a:ext cx="1810139" cy="1474236"/>
          </a:xfrm>
          <a:prstGeom prst="wedgeRectCallout">
            <a:avLst>
              <a:gd name="adj1" fmla="val 1245"/>
              <a:gd name="adj2" fmla="val -957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Overview screen of all tasks</a:t>
            </a:r>
            <a:endParaRPr lang="de-DE" dirty="0"/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025544C-8A57-910D-EC35-356396214E3C}"/>
              </a:ext>
            </a:extLst>
          </p:cNvPr>
          <p:cNvSpPr/>
          <p:nvPr/>
        </p:nvSpPr>
        <p:spPr>
          <a:xfrm>
            <a:off x="2985796" y="4254759"/>
            <a:ext cx="1586204" cy="419878"/>
          </a:xfrm>
          <a:prstGeom prst="wedgeRectCallout">
            <a:avLst>
              <a:gd name="adj1" fmla="val -77304"/>
              <a:gd name="adj2" fmla="val -2861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2. Project Name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F4252102-1CB1-D4E1-47B1-107D8803921C}"/>
              </a:ext>
            </a:extLst>
          </p:cNvPr>
          <p:cNvSpPr/>
          <p:nvPr/>
        </p:nvSpPr>
        <p:spPr>
          <a:xfrm>
            <a:off x="4945224" y="1334278"/>
            <a:ext cx="1744825" cy="746449"/>
          </a:xfrm>
          <a:prstGeom prst="wedgeRectCallout">
            <a:avLst>
              <a:gd name="adj1" fmla="val 71146"/>
              <a:gd name="adj2" fmla="val 1625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3. Hide Filter Bar</a:t>
            </a:r>
          </a:p>
        </p:txBody>
      </p:sp>
      <p:sp>
        <p:nvSpPr>
          <p:cNvPr id="23" name="Sprechblase: rechteckig 22">
            <a:extLst>
              <a:ext uri="{FF2B5EF4-FFF2-40B4-BE49-F238E27FC236}">
                <a16:creationId xmlns:a16="http://schemas.microsoft.com/office/drawing/2014/main" id="{C08DEB41-D2BA-7116-6C6D-5B8784DE1805}"/>
              </a:ext>
            </a:extLst>
          </p:cNvPr>
          <p:cNvSpPr/>
          <p:nvPr/>
        </p:nvSpPr>
        <p:spPr>
          <a:xfrm>
            <a:off x="7621360" y="3755571"/>
            <a:ext cx="1429333" cy="499188"/>
          </a:xfrm>
          <a:prstGeom prst="wedgeRectCallout">
            <a:avLst>
              <a:gd name="adj1" fmla="val -4021"/>
              <a:gd name="adj2" fmla="val -2372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4. Excel-Export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BBD795D-0D7F-3E40-BFE1-A17D0C96E1D6}"/>
              </a:ext>
            </a:extLst>
          </p:cNvPr>
          <p:cNvSpPr/>
          <p:nvPr/>
        </p:nvSpPr>
        <p:spPr>
          <a:xfrm>
            <a:off x="7371184" y="2509935"/>
            <a:ext cx="811763" cy="326571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7BA63DC7-9910-124A-AB13-A95EFDC961B3}"/>
              </a:ext>
            </a:extLst>
          </p:cNvPr>
          <p:cNvSpPr/>
          <p:nvPr/>
        </p:nvSpPr>
        <p:spPr>
          <a:xfrm>
            <a:off x="4842588" y="2929812"/>
            <a:ext cx="2243429" cy="933061"/>
          </a:xfrm>
          <a:prstGeom prst="wedgeRectCallout">
            <a:avLst>
              <a:gd name="adj1" fmla="val 57358"/>
              <a:gd name="adj2" fmla="val -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5. Actions such as "Show and hide Filter Bar", "Refresh", "Settings"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4376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7115-30AB-A68E-7BAA-27D0A09F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4" y="214199"/>
            <a:ext cx="4960387" cy="410952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App Task Dashboard III: Filter Bar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050FAB4-9F48-1602-2913-9F79CC8CA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1" y="756195"/>
            <a:ext cx="8826758" cy="84709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263CD7-7B3B-0BFE-E3A5-E6968316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4BC2B45-AE2E-1F4D-9B4E-BCC795D0C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83" y="1659952"/>
            <a:ext cx="3483490" cy="586791"/>
          </a:xfrm>
          <a:prstGeom prst="rect">
            <a:avLst/>
          </a:prstGeom>
        </p:spPr>
      </p:pic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7AC8012B-340C-49EC-2BB9-69818EFC3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" y="2044087"/>
            <a:ext cx="5169159" cy="3317099"/>
          </a:xfrm>
          <a:prstGeom prst="rect">
            <a:avLst/>
          </a:prstGeom>
        </p:spPr>
      </p:pic>
      <p:pic>
        <p:nvPicPr>
          <p:cNvPr id="12" name="Grafik 11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5E4C7C5F-8953-3FDA-C274-CE9315D7B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83" y="2418261"/>
            <a:ext cx="3576796" cy="3683544"/>
          </a:xfrm>
          <a:prstGeom prst="rect">
            <a:avLst/>
          </a:prstGeom>
        </p:spPr>
      </p:pic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52535FCA-C15C-FA03-43C8-817BAE10EFDD}"/>
              </a:ext>
            </a:extLst>
          </p:cNvPr>
          <p:cNvSpPr/>
          <p:nvPr/>
        </p:nvSpPr>
        <p:spPr>
          <a:xfrm>
            <a:off x="5321528" y="315393"/>
            <a:ext cx="1875453" cy="586791"/>
          </a:xfrm>
          <a:prstGeom prst="wedgeRectCallout">
            <a:avLst>
              <a:gd name="adj1" fmla="val -97948"/>
              <a:gd name="adj2" fmla="val 4977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1. Individual Filter </a:t>
            </a:r>
            <a:r>
              <a:rPr lang="de-DE" sz="1400" dirty="0" err="1"/>
              <a:t>options</a:t>
            </a:r>
            <a:endParaRPr lang="de-DE" sz="1400" dirty="0"/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147AEE5-DF17-A552-DA17-E7B35C4321DC}"/>
              </a:ext>
            </a:extLst>
          </p:cNvPr>
          <p:cNvSpPr/>
          <p:nvPr/>
        </p:nvSpPr>
        <p:spPr>
          <a:xfrm>
            <a:off x="2481943" y="4618653"/>
            <a:ext cx="2397967" cy="1007706"/>
          </a:xfrm>
          <a:prstGeom prst="wedgeRectCallout">
            <a:avLst>
              <a:gd name="adj1" fmla="val -53907"/>
              <a:gd name="adj2" fmla="val -12546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Search in the Filter</a:t>
            </a:r>
            <a:endParaRPr lang="de-DE" dirty="0"/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DE29DDBA-DCAE-D995-3681-2E4127687037}"/>
              </a:ext>
            </a:extLst>
          </p:cNvPr>
          <p:cNvSpPr/>
          <p:nvPr/>
        </p:nvSpPr>
        <p:spPr>
          <a:xfrm>
            <a:off x="1026367" y="1857831"/>
            <a:ext cx="2709051" cy="680096"/>
          </a:xfrm>
          <a:prstGeom prst="wedgeRectCallout">
            <a:avLst>
              <a:gd name="adj1" fmla="val -19800"/>
              <a:gd name="adj2" fmla="val -8292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3. </a:t>
            </a:r>
            <a:r>
              <a:rPr lang="de-DE" sz="1400" dirty="0" err="1"/>
              <a:t>Planned</a:t>
            </a:r>
            <a:r>
              <a:rPr lang="de-DE" sz="1400" dirty="0"/>
              <a:t> Start / </a:t>
            </a:r>
            <a:r>
              <a:rPr lang="de-DE" sz="1400" dirty="0" err="1"/>
              <a:t>Planned</a:t>
            </a:r>
            <a:r>
              <a:rPr lang="de-DE" sz="1400" dirty="0"/>
              <a:t> Finish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DAA2F58C-3841-9A52-1173-14750E9E1005}"/>
              </a:ext>
            </a:extLst>
          </p:cNvPr>
          <p:cNvSpPr/>
          <p:nvPr/>
        </p:nvSpPr>
        <p:spPr>
          <a:xfrm>
            <a:off x="6830007" y="1059640"/>
            <a:ext cx="1996751" cy="474964"/>
          </a:xfrm>
          <a:prstGeom prst="wedgeRectCallout">
            <a:avLst>
              <a:gd name="adj1" fmla="val -53543"/>
              <a:gd name="adj2" fmla="val 1116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4. Hide Filter Bar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B848526C-6428-3C48-0CF1-1DD51E719F9F}"/>
              </a:ext>
            </a:extLst>
          </p:cNvPr>
          <p:cNvSpPr/>
          <p:nvPr/>
        </p:nvSpPr>
        <p:spPr>
          <a:xfrm>
            <a:off x="7331203" y="3702636"/>
            <a:ext cx="1405423" cy="1287624"/>
          </a:xfrm>
          <a:prstGeom prst="wedgeRectCallout">
            <a:avLst>
              <a:gd name="adj1" fmla="val -20833"/>
              <a:gd name="adj2" fmla="val -16721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5. Filter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1063CB8E-EE79-A5EA-537C-A33BAD91C58B}"/>
              </a:ext>
            </a:extLst>
          </p:cNvPr>
          <p:cNvSpPr/>
          <p:nvPr/>
        </p:nvSpPr>
        <p:spPr>
          <a:xfrm rot="19006341">
            <a:off x="7081321" y="3243613"/>
            <a:ext cx="188870" cy="91804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24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A26A5-1F02-D761-65BD-011F59E3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4" y="136524"/>
            <a:ext cx="8198109" cy="616226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Dashboard IV: Jumps into </a:t>
            </a:r>
            <a:r>
              <a:rPr lang="en-US" sz="2500" b="1" dirty="0" err="1"/>
              <a:t>WebDynpro</a:t>
            </a:r>
            <a:r>
              <a:rPr lang="en-US" sz="2500" b="1" dirty="0"/>
              <a:t> application</a:t>
            </a:r>
            <a:endParaRPr lang="de-DE" sz="2500" b="1" dirty="0"/>
          </a:p>
        </p:txBody>
      </p:sp>
      <p:pic>
        <p:nvPicPr>
          <p:cNvPr id="6" name="Inhaltsplatzhalter 5" descr="Ein Bild, das Text, Zahl, Software, Schrift enthält.&#10;&#10;Automatisch generierte Beschreibung">
            <a:extLst>
              <a:ext uri="{FF2B5EF4-FFF2-40B4-BE49-F238E27FC236}">
                <a16:creationId xmlns:a16="http://schemas.microsoft.com/office/drawing/2014/main" id="{EC240EF0-B19C-F74F-CF41-CC9753F21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4" y="960017"/>
            <a:ext cx="7886700" cy="309118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BDBAE-5880-A225-E59C-C853C788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89F02472-6A63-B533-C556-DAEECC330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3264228"/>
            <a:ext cx="5840964" cy="2780738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91E763E-B4D2-1B74-D35C-6C4483E115C3}"/>
              </a:ext>
            </a:extLst>
          </p:cNvPr>
          <p:cNvSpPr/>
          <p:nvPr/>
        </p:nvSpPr>
        <p:spPr>
          <a:xfrm>
            <a:off x="246094" y="2341984"/>
            <a:ext cx="1022869" cy="503853"/>
          </a:xfrm>
          <a:prstGeom prst="roundRect">
            <a:avLst/>
          </a:prstGeom>
          <a:noFill/>
          <a:ln w="38100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F78A22BC-F2BE-E0E5-3C5F-5093D76F8744}"/>
              </a:ext>
            </a:extLst>
          </p:cNvPr>
          <p:cNvSpPr/>
          <p:nvPr/>
        </p:nvSpPr>
        <p:spPr>
          <a:xfrm>
            <a:off x="317241" y="3816220"/>
            <a:ext cx="1903445" cy="1446245"/>
          </a:xfrm>
          <a:prstGeom prst="wedgeRectCallout">
            <a:avLst>
              <a:gd name="adj1" fmla="val -18382"/>
              <a:gd name="adj2" fmla="val -117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Jump options: Task details, Project details, Task feedback</a:t>
            </a:r>
            <a:endParaRPr lang="de-DE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DB52A6B1-B685-94B0-041B-0120E0D71A9C}"/>
              </a:ext>
            </a:extLst>
          </p:cNvPr>
          <p:cNvSpPr/>
          <p:nvPr/>
        </p:nvSpPr>
        <p:spPr>
          <a:xfrm>
            <a:off x="5698088" y="1849603"/>
            <a:ext cx="2884325" cy="1244681"/>
          </a:xfrm>
          <a:prstGeom prst="wedgeRectCallout">
            <a:avLst>
              <a:gd name="adj1" fmla="val -19773"/>
              <a:gd name="adj2" fmla="val 1089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 Jump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WebDynpro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92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720</Words>
  <Application>Microsoft Office PowerPoint</Application>
  <PresentationFormat>Bildschirmpräsentation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PPM Task Dashboard</vt:lpstr>
      <vt:lpstr>App Task Dashboard I: Tile overview</vt:lpstr>
      <vt:lpstr>App Task Dashboard II: "My tasks"</vt:lpstr>
      <vt:lpstr>App Task Dashboard III: Filter Bar</vt:lpstr>
      <vt:lpstr>App Task Dashboard IV: Jumps into WebDynpro application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35</cp:revision>
  <dcterms:created xsi:type="dcterms:W3CDTF">2021-06-09T08:12:25Z</dcterms:created>
  <dcterms:modified xsi:type="dcterms:W3CDTF">2024-03-21T09:57:51Z</dcterms:modified>
</cp:coreProperties>
</file>