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2" r:id="rId6"/>
    <p:sldId id="1290" r:id="rId7"/>
    <p:sldId id="264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9BBDB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0">
            <a:extLst>
              <a:ext uri="{FF2B5EF4-FFF2-40B4-BE49-F238E27FC236}">
                <a16:creationId xmlns:a16="http://schemas.microsoft.com/office/drawing/2014/main" id="{D20A17D2-E279-458B-986B-195B7D8209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990600"/>
            <a:ext cx="9144000" cy="508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54000" rIns="67500" bIns="54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de-DE" altLang="de-DE" sz="135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2" y="234952"/>
            <a:ext cx="8496300" cy="755651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489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4002" y="1092200"/>
            <a:ext cx="8494713" cy="5080000"/>
          </a:xfrm>
        </p:spPr>
        <p:txBody>
          <a:bodyPr>
            <a:noAutofit/>
          </a:bodyPr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b="0">
                <a:solidFill>
                  <a:srgbClr val="004894"/>
                </a:solidFill>
              </a:defRPr>
            </a:lvl1pPr>
            <a:lvl2pPr marL="0" marR="0" indent="0" algn="l" defTabSz="68578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>
                <a:solidFill>
                  <a:srgbClr val="004894"/>
                </a:solidFill>
              </a:defRPr>
            </a:lvl2pPr>
            <a:lvl3pPr marL="0" marR="0" indent="0" algn="l" defTabSz="68578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>
                <a:solidFill>
                  <a:srgbClr val="004894"/>
                </a:solidFill>
              </a:defRPr>
            </a:lvl3pPr>
            <a:lvl4pPr marL="260380" indent="-192881">
              <a:lnSpc>
                <a:spcPct val="100000"/>
              </a:lnSpc>
              <a:spcBef>
                <a:spcPts val="450"/>
              </a:spcBef>
              <a:buClr>
                <a:srgbClr val="004894"/>
              </a:buClr>
              <a:buFont typeface="Arial" panose="020B0604020202020204" pitchFamily="34" charset="0"/>
              <a:buChar char="•"/>
              <a:defRPr sz="1350">
                <a:solidFill>
                  <a:srgbClr val="004894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044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CFB09D-519E-90F5-93FA-E3DD466903BD}"/>
              </a:ext>
            </a:extLst>
          </p:cNvPr>
          <p:cNvSpPr txBox="1"/>
          <p:nvPr/>
        </p:nvSpPr>
        <p:spPr>
          <a:xfrm>
            <a:off x="270588" y="5355771"/>
            <a:ext cx="622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Milliarum</a:t>
            </a:r>
            <a:r>
              <a:rPr lang="de-DE" sz="2000" b="1" dirty="0"/>
              <a:t> App: PPM </a:t>
            </a:r>
            <a:r>
              <a:rPr lang="de-DE" sz="2000" b="1" dirty="0" err="1"/>
              <a:t>Staffing</a:t>
            </a:r>
            <a:r>
              <a:rPr lang="de-DE" sz="2000" b="1" dirty="0"/>
              <a:t> </a:t>
            </a:r>
            <a:r>
              <a:rPr lang="de-DE" sz="2000" b="1" dirty="0" err="1"/>
              <a:t>overview</a:t>
            </a:r>
            <a:r>
              <a:rPr lang="de-DE" sz="2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8FBF1-5041-6DD3-9B99-0F5F5B7B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33" y="231053"/>
            <a:ext cx="5174991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Excel Integration: Data </a:t>
            </a:r>
            <a:r>
              <a:rPr lang="de-DE" sz="2500" b="1" dirty="0" err="1"/>
              <a:t>input</a:t>
            </a:r>
            <a:r>
              <a:rPr lang="de-DE" sz="2500" b="1" dirty="0"/>
              <a:t> via Excel</a:t>
            </a:r>
          </a:p>
        </p:txBody>
      </p:sp>
      <p:pic>
        <p:nvPicPr>
          <p:cNvPr id="6" name="Inhaltsplatzhalter 5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CA05D877-5E40-1480-13EA-4C0D28B76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7" b="21172"/>
          <a:stretch/>
        </p:blipFill>
        <p:spPr>
          <a:xfrm>
            <a:off x="26825" y="901958"/>
            <a:ext cx="6378640" cy="234509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5906AF-0569-2DC0-9ABC-15AA1877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pic>
        <p:nvPicPr>
          <p:cNvPr id="12" name="Grafik 11" descr="Ein Bild, das Text, Screenshot, Display, Schrift enthält.&#10;&#10;Automatisch generierte Beschreibung">
            <a:extLst>
              <a:ext uri="{FF2B5EF4-FFF2-40B4-BE49-F238E27FC236}">
                <a16:creationId xmlns:a16="http://schemas.microsoft.com/office/drawing/2014/main" id="{9CC23DE7-66D2-E469-6534-42D51F90C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" y="2161585"/>
            <a:ext cx="2586826" cy="2170938"/>
          </a:xfrm>
          <a:prstGeom prst="rect">
            <a:avLst/>
          </a:prstGeom>
        </p:spPr>
      </p:pic>
      <p:pic>
        <p:nvPicPr>
          <p:cNvPr id="14" name="Grafik 13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D709AA39-EEE7-A07B-4F04-F46F57778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28" y="2822030"/>
            <a:ext cx="2715259" cy="2278722"/>
          </a:xfrm>
          <a:prstGeom prst="rect">
            <a:avLst/>
          </a:prstGeom>
        </p:spPr>
      </p:pic>
      <p:pic>
        <p:nvPicPr>
          <p:cNvPr id="16" name="Grafik 15" descr="Ein Bild, das Text, Zahl, Schrift, Reihe enthält.&#10;&#10;Automatisch generierte Beschreibung">
            <a:extLst>
              <a:ext uri="{FF2B5EF4-FFF2-40B4-BE49-F238E27FC236}">
                <a16:creationId xmlns:a16="http://schemas.microsoft.com/office/drawing/2014/main" id="{5DE7FFDE-C9AE-24F9-A369-5D9D8104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8" y="4751860"/>
            <a:ext cx="6528296" cy="1348318"/>
          </a:xfrm>
          <a:prstGeom prst="rect">
            <a:avLst/>
          </a:prstGeom>
        </p:spPr>
      </p:pic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FFDF22EB-CF83-6478-09D1-FF1F101AD066}"/>
              </a:ext>
            </a:extLst>
          </p:cNvPr>
          <p:cNvSpPr/>
          <p:nvPr/>
        </p:nvSpPr>
        <p:spPr>
          <a:xfrm>
            <a:off x="2951319" y="5426019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04D087EA-3586-A027-A812-77AEC88C0585}"/>
              </a:ext>
            </a:extLst>
          </p:cNvPr>
          <p:cNvSpPr/>
          <p:nvPr/>
        </p:nvSpPr>
        <p:spPr>
          <a:xfrm>
            <a:off x="2102233" y="3934410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DF360826-6820-2B50-9DEE-0D2026430EBD}"/>
              </a:ext>
            </a:extLst>
          </p:cNvPr>
          <p:cNvSpPr/>
          <p:nvPr/>
        </p:nvSpPr>
        <p:spPr>
          <a:xfrm>
            <a:off x="5402424" y="3828397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E0581167-E9E8-475E-8BBD-621ECB0093EA}"/>
              </a:ext>
            </a:extLst>
          </p:cNvPr>
          <p:cNvSpPr/>
          <p:nvPr/>
        </p:nvSpPr>
        <p:spPr>
          <a:xfrm>
            <a:off x="5867187" y="1187834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6874E1C-33EC-0760-254E-1FBF867E4CFD}"/>
              </a:ext>
            </a:extLst>
          </p:cNvPr>
          <p:cNvSpPr/>
          <p:nvPr/>
        </p:nvSpPr>
        <p:spPr>
          <a:xfrm>
            <a:off x="6708708" y="1394604"/>
            <a:ext cx="2202025" cy="648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F9D8A26-5A43-D933-F0A7-34755063EB44}"/>
              </a:ext>
            </a:extLst>
          </p:cNvPr>
          <p:cNvSpPr txBox="1"/>
          <p:nvPr/>
        </p:nvSpPr>
        <p:spPr>
          <a:xfrm>
            <a:off x="6778689" y="1457227"/>
            <a:ext cx="186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Download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staffing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overview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531C876-175C-F415-824F-083B4CF9CB32}"/>
              </a:ext>
            </a:extLst>
          </p:cNvPr>
          <p:cNvSpPr/>
          <p:nvPr/>
        </p:nvSpPr>
        <p:spPr>
          <a:xfrm>
            <a:off x="6713375" y="2598587"/>
            <a:ext cx="2202025" cy="648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90CC07B-5B6B-8CF6-FF9A-6BCC7841FE93}"/>
              </a:ext>
            </a:extLst>
          </p:cNvPr>
          <p:cNvSpPr/>
          <p:nvPr/>
        </p:nvSpPr>
        <p:spPr>
          <a:xfrm>
            <a:off x="6708709" y="3774769"/>
            <a:ext cx="2202025" cy="648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6B8005C3-2DDB-6FFD-32F2-5716957D268F}"/>
              </a:ext>
            </a:extLst>
          </p:cNvPr>
          <p:cNvSpPr/>
          <p:nvPr/>
        </p:nvSpPr>
        <p:spPr>
          <a:xfrm>
            <a:off x="8509517" y="1485382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94011D9B-99F8-9FD1-D360-416444955DF2}"/>
              </a:ext>
            </a:extLst>
          </p:cNvPr>
          <p:cNvSpPr/>
          <p:nvPr/>
        </p:nvSpPr>
        <p:spPr>
          <a:xfrm>
            <a:off x="8509517" y="2706648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1617FD1E-57ED-D158-E0B1-BF1D4816B46E}"/>
              </a:ext>
            </a:extLst>
          </p:cNvPr>
          <p:cNvSpPr/>
          <p:nvPr/>
        </p:nvSpPr>
        <p:spPr>
          <a:xfrm>
            <a:off x="8509517" y="3953343"/>
            <a:ext cx="401217" cy="395545"/>
          </a:xfrm>
          <a:prstGeom prst="flowChartConnector">
            <a:avLst/>
          </a:prstGeom>
          <a:solidFill>
            <a:srgbClr val="4F78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E7FC90F-BDCA-A612-0809-040AAB8501C0}"/>
              </a:ext>
            </a:extLst>
          </p:cNvPr>
          <p:cNvSpPr txBox="1"/>
          <p:nvPr/>
        </p:nvSpPr>
        <p:spPr>
          <a:xfrm>
            <a:off x="6767593" y="2753543"/>
            <a:ext cx="1989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Enter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 in Excel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F3D63EE-3ED0-94A3-3028-BBDD4ACF37E8}"/>
              </a:ext>
            </a:extLst>
          </p:cNvPr>
          <p:cNvSpPr txBox="1"/>
          <p:nvPr/>
        </p:nvSpPr>
        <p:spPr>
          <a:xfrm>
            <a:off x="6699379" y="378830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Import entered data into the staffing overview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F64DD-E2B2-AB4C-FFE5-12D20081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7" y="260852"/>
            <a:ext cx="6397301" cy="364299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Mass processing functions: Delete staffing</a:t>
            </a:r>
            <a:endParaRPr lang="de-DE" sz="2500" b="1" dirty="0"/>
          </a:p>
        </p:txBody>
      </p:sp>
      <p:pic>
        <p:nvPicPr>
          <p:cNvPr id="6" name="Inhaltsplatzhalter 5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E15CB8BD-47DD-1285-EB2B-77A5846AA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" y="1166326"/>
            <a:ext cx="8724178" cy="420810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51113C-9774-1885-8E54-0C0F816B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11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1579143A-7CFF-CBC3-03B9-F1F6B415DCD6}"/>
              </a:ext>
            </a:extLst>
          </p:cNvPr>
          <p:cNvSpPr/>
          <p:nvPr/>
        </p:nvSpPr>
        <p:spPr>
          <a:xfrm>
            <a:off x="6671387" y="1474237"/>
            <a:ext cx="1511559" cy="727787"/>
          </a:xfrm>
          <a:prstGeom prst="wedgeRectCallout">
            <a:avLst>
              <a:gd name="adj1" fmla="val -107790"/>
              <a:gd name="adj2" fmla="val 3429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1. Select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2759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92FC0-9CB6-AD17-75B0-E131FF75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33" y="136524"/>
            <a:ext cx="8431374" cy="606895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Mass processing functions: Distribution of values via "Distribution Rules"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BAC22C-490F-7F31-FE0F-E1C5CF0A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12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40BE6EE-7631-CAE3-1269-C3A50E7C1D84}"/>
              </a:ext>
            </a:extLst>
          </p:cNvPr>
          <p:cNvSpPr txBox="1"/>
          <p:nvPr/>
        </p:nvSpPr>
        <p:spPr>
          <a:xfrm>
            <a:off x="895739" y="4604303"/>
            <a:ext cx="2262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1. Multiple marking of the resources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Grafik 4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C1C7D98A-435E-99A9-9D65-5A5F71438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354"/>
            <a:ext cx="9144000" cy="4044555"/>
          </a:xfrm>
          <a:prstGeom prst="rect">
            <a:avLst/>
          </a:prstGeom>
        </p:spPr>
      </p:pic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935186C4-1476-F952-71EE-58E4A0F319EA}"/>
              </a:ext>
            </a:extLst>
          </p:cNvPr>
          <p:cNvSpPr/>
          <p:nvPr/>
        </p:nvSpPr>
        <p:spPr>
          <a:xfrm>
            <a:off x="6219005" y="607739"/>
            <a:ext cx="2365158" cy="916405"/>
          </a:xfrm>
          <a:prstGeom prst="wedgeRectCallout">
            <a:avLst>
              <a:gd name="adj1" fmla="val -64715"/>
              <a:gd name="adj2" fmla="val 4431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Selection of the function</a:t>
            </a:r>
            <a:endParaRPr lang="de-DE" dirty="0"/>
          </a:p>
        </p:txBody>
      </p:sp>
      <p:pic>
        <p:nvPicPr>
          <p:cNvPr id="19" name="Grafik 18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C0EB12F4-4812-6044-B6C5-53FA2C73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5" y="4178682"/>
            <a:ext cx="3881535" cy="1961445"/>
          </a:xfrm>
          <a:prstGeom prst="rect">
            <a:avLst/>
          </a:prstGeom>
        </p:spPr>
      </p:pic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513E9E8B-84C7-03AB-358C-819EB54658F3}"/>
              </a:ext>
            </a:extLst>
          </p:cNvPr>
          <p:cNvSpPr/>
          <p:nvPr/>
        </p:nvSpPr>
        <p:spPr>
          <a:xfrm>
            <a:off x="679930" y="5137720"/>
            <a:ext cx="2363054" cy="736257"/>
          </a:xfrm>
          <a:prstGeom prst="wedgeRectCallout">
            <a:avLst>
              <a:gd name="adj1" fmla="val -72595"/>
              <a:gd name="adj2" fmla="val -16881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Multiple marking of the resources</a:t>
            </a:r>
            <a:endParaRPr lang="de-DE" dirty="0"/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449465EC-1E5C-8C45-BA2F-67BDA415F2B7}"/>
              </a:ext>
            </a:extLst>
          </p:cNvPr>
          <p:cNvSpPr/>
          <p:nvPr/>
        </p:nvSpPr>
        <p:spPr>
          <a:xfrm>
            <a:off x="6083559" y="3562742"/>
            <a:ext cx="2113536" cy="799432"/>
          </a:xfrm>
          <a:prstGeom prst="wedgeRectCallout">
            <a:avLst>
              <a:gd name="adj1" fmla="val -108685"/>
              <a:gd name="adj2" fmla="val 7417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Selection of the distribution rule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79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C9B13-1A19-8E13-655E-57C9F55F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70" y="242191"/>
            <a:ext cx="3943350" cy="410952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BAEAD5-2B2F-E8E5-959D-A0162EA15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6" y="1402620"/>
            <a:ext cx="7703587" cy="2786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A4DD4-608C-4DA3-A980-63FE9435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6FF7FC-9E4B-4C1D-8191-F86DB0F92635}"/>
              </a:ext>
            </a:extLst>
          </p:cNvPr>
          <p:cNvSpPr txBox="1"/>
          <p:nvPr/>
        </p:nvSpPr>
        <p:spPr>
          <a:xfrm>
            <a:off x="3181739" y="4376057"/>
            <a:ext cx="3069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35971A7-8E37-1103-F2EC-4431EB11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66" y="4822111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66154-C4C7-6C8C-0FFC-A7679594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54" y="4822111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7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9513"/>
            <a:ext cx="3290207" cy="364299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329278"/>
            <a:ext cx="8301700" cy="40638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focus is on Project Management, Product Development, </a:t>
            </a:r>
            <a:r>
              <a:rPr lang="en-US" sz="7600" dirty="0" err="1"/>
              <a:t>customised</a:t>
            </a:r>
            <a:r>
              <a:rPr lang="en-US" sz="7600" dirty="0"/>
              <a:t> production and resource management processes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76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With the </a:t>
            </a:r>
            <a:r>
              <a:rPr lang="en-US" sz="7600" dirty="0" err="1"/>
              <a:t>Milliarum</a:t>
            </a:r>
            <a:r>
              <a:rPr lang="en-US" sz="7600" dirty="0"/>
              <a:t> Cockpit (MC) and its content packages, as well as the </a:t>
            </a:r>
            <a:r>
              <a:rPr lang="en-US" sz="7600" dirty="0" err="1"/>
              <a:t>Milliarum</a:t>
            </a:r>
            <a:r>
              <a:rPr lang="en-US" sz="7600" dirty="0"/>
              <a:t> Apps we have </a:t>
            </a:r>
            <a:r>
              <a:rPr lang="en-US" sz="7600" dirty="0" err="1"/>
              <a:t>standardised</a:t>
            </a:r>
            <a:r>
              <a:rPr lang="en-US" sz="76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9211"/>
              </p:ext>
            </p:extLst>
          </p:nvPr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7" y="204868"/>
            <a:ext cx="4232599" cy="457605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DBBA81-D6E0-8D59-9F30-083BA87FDB13}"/>
              </a:ext>
            </a:extLst>
          </p:cNvPr>
          <p:cNvSpPr txBox="1"/>
          <p:nvPr/>
        </p:nvSpPr>
        <p:spPr>
          <a:xfrm>
            <a:off x="401216" y="1197620"/>
            <a:ext cx="81141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2" y="204868"/>
            <a:ext cx="6602574" cy="476266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18" y="1212013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Delivery</a:t>
            </a:r>
            <a:r>
              <a:rPr lang="de-DE" sz="1800" dirty="0"/>
              <a:t> via </a:t>
            </a:r>
            <a:r>
              <a:rPr lang="de-DE" sz="1800" dirty="0" err="1"/>
              <a:t>transport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 (</a:t>
            </a:r>
            <a:r>
              <a:rPr lang="de-DE" sz="1800" dirty="0" err="1"/>
              <a:t>development</a:t>
            </a:r>
            <a:r>
              <a:rPr lang="de-DE" sz="1800" dirty="0"/>
              <a:t>/</a:t>
            </a:r>
            <a:r>
              <a:rPr lang="de-DE" sz="1800" dirty="0" err="1"/>
              <a:t>customising</a:t>
            </a:r>
            <a:r>
              <a:rPr lang="de-DE" sz="1800" dirty="0"/>
              <a:t>) </a:t>
            </a:r>
            <a:r>
              <a:rPr lang="de-DE" sz="1800" dirty="0" err="1"/>
              <a:t>based</a:t>
            </a:r>
            <a:r>
              <a:rPr lang="de-DE" sz="1800" dirty="0"/>
              <a:t> on separate Scenarios/</a:t>
            </a:r>
            <a:r>
              <a:rPr lang="de-DE" sz="1800" dirty="0" err="1"/>
              <a:t>Roles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Milliarum</a:t>
            </a:r>
            <a:r>
              <a:rPr lang="de-DE" sz="1800" dirty="0"/>
              <a:t> Cockpit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Single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SingleService</a:t>
            </a:r>
            <a:r>
              <a:rPr lang="de-DE" sz="1800" dirty="0"/>
              <a:t>"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Instructions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App in </a:t>
            </a:r>
            <a:r>
              <a:rPr lang="de-DE" sz="1800" dirty="0" err="1"/>
              <a:t>the</a:t>
            </a:r>
            <a:r>
              <a:rPr lang="de-DE" sz="1800" dirty="0"/>
              <a:t> PPM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dashboard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Customising</a:t>
            </a:r>
            <a:r>
              <a:rPr lang="de-DE" sz="1800" dirty="0"/>
              <a:t> </a:t>
            </a:r>
            <a:r>
              <a:rPr lang="de-DE" sz="1800" dirty="0" err="1"/>
              <a:t>environment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defining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app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Prerequisite</a:t>
            </a:r>
            <a:r>
              <a:rPr lang="de-DE" sz="1800" dirty="0"/>
              <a:t>: at least PPM 6.1 </a:t>
            </a:r>
            <a:r>
              <a:rPr lang="de-DE" sz="1800" dirty="0" err="1"/>
              <a:t>or</a:t>
            </a:r>
            <a:r>
              <a:rPr lang="de-DE" sz="1800" dirty="0"/>
              <a:t> S/4HANA EPPM 1.0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Licensing via User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maintenance</a:t>
            </a:r>
            <a:r>
              <a:rPr lang="de-DE" sz="1800" dirty="0"/>
              <a:t> </a:t>
            </a:r>
            <a:r>
              <a:rPr lang="de-DE" sz="1800" dirty="0" err="1"/>
              <a:t>contract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F854-0636-226F-5CF3-4278D7CD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1" y="136524"/>
            <a:ext cx="7302370" cy="513589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Projects - App PPM Staffing Overview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246953-1635-394E-D3D8-99C91109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07" y="1122270"/>
            <a:ext cx="7886700" cy="4613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700" b="1" dirty="0" err="1"/>
              <a:t>Functional</a:t>
            </a:r>
            <a:r>
              <a:rPr lang="de-DE" sz="1700" b="1" dirty="0"/>
              <a:t> </a:t>
            </a:r>
            <a:r>
              <a:rPr lang="de-DE" sz="1700" b="1" dirty="0" err="1"/>
              <a:t>scope</a:t>
            </a:r>
            <a:endParaRPr lang="de-DE" sz="1700" b="1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Flexible selection of Capacity Requirements e.g. via status or projects within the User/Resource Manager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Quick entry of requirements via Excel and/or Distribution function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Download and upload via Excel templates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Display of availability data during employee scheduling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Mass processing function (e.g. setting the processing status, deleting assignments, change periods of staffing assignment)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700" b="1" dirty="0"/>
              <a:t>Requirements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2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User defined as Resource Manager in PPM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200" dirty="0"/>
              <a:t> </a:t>
            </a:r>
            <a:r>
              <a:rPr lang="en-US" sz="1600" dirty="0"/>
              <a:t>Additional field </a:t>
            </a:r>
            <a:r>
              <a:rPr lang="en-US" sz="1600" dirty="0" err="1"/>
              <a:t>organisational</a:t>
            </a:r>
            <a:r>
              <a:rPr lang="en-US" sz="1600" dirty="0"/>
              <a:t> unit for PPM Role</a:t>
            </a:r>
          </a:p>
          <a:p>
            <a:pPr marL="0" indent="0">
              <a:buNone/>
            </a:pPr>
            <a:endParaRPr lang="de-DE" sz="1400" b="1" dirty="0"/>
          </a:p>
          <a:p>
            <a:pPr marL="0" indent="0">
              <a:buNone/>
            </a:pPr>
            <a:r>
              <a:rPr lang="de-DE" sz="1700" b="1" dirty="0"/>
              <a:t>Benefits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4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Significantly faster processing compared to SAP Standard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400" dirty="0"/>
              <a:t> </a:t>
            </a:r>
            <a:r>
              <a:rPr lang="en-US" sz="1600" dirty="0"/>
              <a:t>Usage of Excel templates/distribution functions for faster planning of role requirements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56DC8-796D-3C2F-C06B-2995921B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21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77959A8D-8B11-45D6-A4DA-23F51E7B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217" y="2138362"/>
            <a:ext cx="2853928" cy="2302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42900">
              <a:defRPr/>
            </a:pPr>
            <a:endParaRPr lang="de-DE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435" name="Freeform 30">
            <a:extLst>
              <a:ext uri="{FF2B5EF4-FFF2-40B4-BE49-F238E27FC236}">
                <a16:creationId xmlns:a16="http://schemas.microsoft.com/office/drawing/2014/main" id="{B82FB995-34D5-4A58-A313-EAF64FAD069A}"/>
              </a:ext>
            </a:extLst>
          </p:cNvPr>
          <p:cNvSpPr>
            <a:spLocks/>
          </p:cNvSpPr>
          <p:nvPr/>
        </p:nvSpPr>
        <p:spPr bwMode="auto">
          <a:xfrm>
            <a:off x="4336889" y="2374106"/>
            <a:ext cx="2812256" cy="1281113"/>
          </a:xfrm>
          <a:custGeom>
            <a:avLst/>
            <a:gdLst>
              <a:gd name="T0" fmla="*/ 0 w 2305"/>
              <a:gd name="T1" fmla="*/ 2147483646 h 1681"/>
              <a:gd name="T2" fmla="*/ 0 w 2305"/>
              <a:gd name="T3" fmla="*/ 0 h 1681"/>
              <a:gd name="T4" fmla="*/ 2147483646 w 2305"/>
              <a:gd name="T5" fmla="*/ 0 h 1681"/>
              <a:gd name="T6" fmla="*/ 2147483646 w 2305"/>
              <a:gd name="T7" fmla="*/ 2147483646 h 1681"/>
              <a:gd name="T8" fmla="*/ 2147483646 w 2305"/>
              <a:gd name="T9" fmla="*/ 2147483646 h 1681"/>
              <a:gd name="T10" fmla="*/ 2147483646 w 2305"/>
              <a:gd name="T11" fmla="*/ 2147483646 h 1681"/>
              <a:gd name="T12" fmla="*/ 2147483646 w 2305"/>
              <a:gd name="T13" fmla="*/ 2147483646 h 1681"/>
              <a:gd name="T14" fmla="*/ 2147483646 w 2305"/>
              <a:gd name="T15" fmla="*/ 2147483646 h 1681"/>
              <a:gd name="T16" fmla="*/ 2147483646 w 2305"/>
              <a:gd name="T17" fmla="*/ 2147483646 h 1681"/>
              <a:gd name="T18" fmla="*/ 2147483646 w 2305"/>
              <a:gd name="T19" fmla="*/ 2147483646 h 1681"/>
              <a:gd name="T20" fmla="*/ 2147483646 w 2305"/>
              <a:gd name="T21" fmla="*/ 2147483646 h 1681"/>
              <a:gd name="T22" fmla="*/ 0 w 2305"/>
              <a:gd name="T23" fmla="*/ 2147483646 h 16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05" h="1681">
                <a:moveTo>
                  <a:pt x="0" y="1344"/>
                </a:moveTo>
                <a:lnTo>
                  <a:pt x="0" y="0"/>
                </a:lnTo>
                <a:lnTo>
                  <a:pt x="2304" y="0"/>
                </a:lnTo>
                <a:lnTo>
                  <a:pt x="2304" y="1344"/>
                </a:lnTo>
                <a:lnTo>
                  <a:pt x="1296" y="1344"/>
                </a:lnTo>
                <a:lnTo>
                  <a:pt x="1296" y="1488"/>
                </a:lnTo>
                <a:lnTo>
                  <a:pt x="1344" y="1488"/>
                </a:lnTo>
                <a:lnTo>
                  <a:pt x="1152" y="1680"/>
                </a:lnTo>
                <a:lnTo>
                  <a:pt x="960" y="1488"/>
                </a:lnTo>
                <a:lnTo>
                  <a:pt x="1008" y="1488"/>
                </a:lnTo>
                <a:lnTo>
                  <a:pt x="1008" y="1344"/>
                </a:lnTo>
                <a:lnTo>
                  <a:pt x="0" y="1344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36" name="Rechteck 2">
            <a:extLst>
              <a:ext uri="{FF2B5EF4-FFF2-40B4-BE49-F238E27FC236}">
                <a16:creationId xmlns:a16="http://schemas.microsoft.com/office/drawing/2014/main" id="{97F0CB66-EC50-464B-868C-EC35C194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165" y="4801791"/>
            <a:ext cx="2179669" cy="48339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/>
            <a:endParaRPr lang="de-DE" altLang="de-DE" sz="1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437" name="Grafik 1">
            <a:extLst>
              <a:ext uri="{FF2B5EF4-FFF2-40B4-BE49-F238E27FC236}">
                <a16:creationId xmlns:a16="http://schemas.microsoft.com/office/drawing/2014/main" id="{4C03AABD-1BA0-4ADD-9EDF-B1813978C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38" y="4458892"/>
            <a:ext cx="5384006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>
            <a:extLst>
              <a:ext uri="{FF2B5EF4-FFF2-40B4-BE49-F238E27FC236}">
                <a16:creationId xmlns:a16="http://schemas.microsoft.com/office/drawing/2014/main" id="{88C781E4-70FB-4AED-A6D3-D9BAA7359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397" y="86319"/>
            <a:ext cx="9230546" cy="755651"/>
          </a:xfrm>
        </p:spPr>
        <p:txBody>
          <a:bodyPr vert="horz" wrap="square" lIns="68580" tIns="6750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Overal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resource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management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proccess</a:t>
            </a:r>
            <a:b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</a:b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(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within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SAP PPM-Project and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Milliarum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Multi-Project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Role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 </a:t>
            </a:r>
            <a:r>
              <a:rPr lang="de-DE" altLang="de-DE" sz="2400" b="1" dirty="0" err="1">
                <a:solidFill>
                  <a:srgbClr val="4F788D"/>
                </a:solidFill>
                <a:latin typeface="+mn-lt"/>
                <a:cs typeface="+mn-cs"/>
              </a:rPr>
              <a:t>Planning</a:t>
            </a:r>
            <a:r>
              <a:rPr lang="de-DE" altLang="de-DE" sz="2400" b="1" dirty="0">
                <a:solidFill>
                  <a:srgbClr val="4F788D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FD51E841-E301-41B6-9B34-72A205C1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092" y="2144317"/>
            <a:ext cx="2500313" cy="22967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42900">
              <a:defRPr/>
            </a:pPr>
            <a:endParaRPr lang="de-DE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441" name="Freeform 31">
            <a:extLst>
              <a:ext uri="{FF2B5EF4-FFF2-40B4-BE49-F238E27FC236}">
                <a16:creationId xmlns:a16="http://schemas.microsoft.com/office/drawing/2014/main" id="{748D9647-7965-4A71-A119-4FBE7EEE9425}"/>
              </a:ext>
            </a:extLst>
          </p:cNvPr>
          <p:cNvSpPr>
            <a:spLocks/>
          </p:cNvSpPr>
          <p:nvPr/>
        </p:nvSpPr>
        <p:spPr bwMode="auto">
          <a:xfrm>
            <a:off x="1788952" y="2394347"/>
            <a:ext cx="2808685" cy="989409"/>
          </a:xfrm>
          <a:custGeom>
            <a:avLst/>
            <a:gdLst>
              <a:gd name="T0" fmla="*/ 0 w 2641"/>
              <a:gd name="T1" fmla="*/ 0 h 1345"/>
              <a:gd name="T2" fmla="*/ 2147483646 w 2641"/>
              <a:gd name="T3" fmla="*/ 0 h 1345"/>
              <a:gd name="T4" fmla="*/ 2147483646 w 2641"/>
              <a:gd name="T5" fmla="*/ 2147483646 h 1345"/>
              <a:gd name="T6" fmla="*/ 2147483646 w 2641"/>
              <a:gd name="T7" fmla="*/ 2147483646 h 1345"/>
              <a:gd name="T8" fmla="*/ 2147483646 w 2641"/>
              <a:gd name="T9" fmla="*/ 2147483646 h 1345"/>
              <a:gd name="T10" fmla="*/ 2147483646 w 2641"/>
              <a:gd name="T11" fmla="*/ 2147483646 h 1345"/>
              <a:gd name="T12" fmla="*/ 2147483646 w 2641"/>
              <a:gd name="T13" fmla="*/ 2147483646 h 1345"/>
              <a:gd name="T14" fmla="*/ 2147483646 w 2641"/>
              <a:gd name="T15" fmla="*/ 2147483646 h 1345"/>
              <a:gd name="T16" fmla="*/ 2147483646 w 2641"/>
              <a:gd name="T17" fmla="*/ 2147483646 h 1345"/>
              <a:gd name="T18" fmla="*/ 2147483646 w 2641"/>
              <a:gd name="T19" fmla="*/ 2147483646 h 1345"/>
              <a:gd name="T20" fmla="*/ 0 w 2641"/>
              <a:gd name="T21" fmla="*/ 2147483646 h 1345"/>
              <a:gd name="T22" fmla="*/ 0 w 2641"/>
              <a:gd name="T23" fmla="*/ 0 h 13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41" h="1345">
                <a:moveTo>
                  <a:pt x="0" y="0"/>
                </a:moveTo>
                <a:lnTo>
                  <a:pt x="2304" y="0"/>
                </a:lnTo>
                <a:lnTo>
                  <a:pt x="2304" y="528"/>
                </a:lnTo>
                <a:lnTo>
                  <a:pt x="2448" y="528"/>
                </a:lnTo>
                <a:lnTo>
                  <a:pt x="2448" y="480"/>
                </a:lnTo>
                <a:lnTo>
                  <a:pt x="2640" y="672"/>
                </a:lnTo>
                <a:lnTo>
                  <a:pt x="2448" y="864"/>
                </a:lnTo>
                <a:lnTo>
                  <a:pt x="2448" y="816"/>
                </a:lnTo>
                <a:lnTo>
                  <a:pt x="2304" y="816"/>
                </a:lnTo>
                <a:lnTo>
                  <a:pt x="2304" y="1344"/>
                </a:ln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42" name="Freeform 32">
            <a:extLst>
              <a:ext uri="{FF2B5EF4-FFF2-40B4-BE49-F238E27FC236}">
                <a16:creationId xmlns:a16="http://schemas.microsoft.com/office/drawing/2014/main" id="{945469A2-1CFB-4C07-AC6E-88BD026550AA}"/>
              </a:ext>
            </a:extLst>
          </p:cNvPr>
          <p:cNvSpPr>
            <a:spLocks/>
          </p:cNvSpPr>
          <p:nvPr/>
        </p:nvSpPr>
        <p:spPr bwMode="auto">
          <a:xfrm>
            <a:off x="1788951" y="3169445"/>
            <a:ext cx="2452688" cy="1232297"/>
          </a:xfrm>
          <a:custGeom>
            <a:avLst/>
            <a:gdLst>
              <a:gd name="T0" fmla="*/ 2147483646 w 2305"/>
              <a:gd name="T1" fmla="*/ 2147483646 h 1681"/>
              <a:gd name="T2" fmla="*/ 2147483646 w 2305"/>
              <a:gd name="T3" fmla="*/ 2147483646 h 1681"/>
              <a:gd name="T4" fmla="*/ 0 w 2305"/>
              <a:gd name="T5" fmla="*/ 2147483646 h 1681"/>
              <a:gd name="T6" fmla="*/ 0 w 2305"/>
              <a:gd name="T7" fmla="*/ 2147483646 h 1681"/>
              <a:gd name="T8" fmla="*/ 2147483646 w 2305"/>
              <a:gd name="T9" fmla="*/ 2147483646 h 1681"/>
              <a:gd name="T10" fmla="*/ 2147483646 w 2305"/>
              <a:gd name="T11" fmla="*/ 2147483646 h 1681"/>
              <a:gd name="T12" fmla="*/ 2147483646 w 2305"/>
              <a:gd name="T13" fmla="*/ 2147483646 h 1681"/>
              <a:gd name="T14" fmla="*/ 2147483646 w 2305"/>
              <a:gd name="T15" fmla="*/ 0 h 1681"/>
              <a:gd name="T16" fmla="*/ 2147483646 w 2305"/>
              <a:gd name="T17" fmla="*/ 2147483646 h 1681"/>
              <a:gd name="T18" fmla="*/ 2147483646 w 2305"/>
              <a:gd name="T19" fmla="*/ 2147483646 h 1681"/>
              <a:gd name="T20" fmla="*/ 2147483646 w 2305"/>
              <a:gd name="T21" fmla="*/ 2147483646 h 1681"/>
              <a:gd name="T22" fmla="*/ 2147483646 w 2305"/>
              <a:gd name="T23" fmla="*/ 2147483646 h 16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05" h="1681">
                <a:moveTo>
                  <a:pt x="2304" y="336"/>
                </a:moveTo>
                <a:lnTo>
                  <a:pt x="2304" y="1680"/>
                </a:lnTo>
                <a:lnTo>
                  <a:pt x="0" y="1680"/>
                </a:lnTo>
                <a:lnTo>
                  <a:pt x="0" y="336"/>
                </a:lnTo>
                <a:lnTo>
                  <a:pt x="1008" y="336"/>
                </a:lnTo>
                <a:lnTo>
                  <a:pt x="1008" y="192"/>
                </a:lnTo>
                <a:lnTo>
                  <a:pt x="960" y="192"/>
                </a:lnTo>
                <a:lnTo>
                  <a:pt x="1152" y="0"/>
                </a:lnTo>
                <a:lnTo>
                  <a:pt x="1344" y="192"/>
                </a:lnTo>
                <a:lnTo>
                  <a:pt x="1296" y="192"/>
                </a:lnTo>
                <a:lnTo>
                  <a:pt x="1296" y="336"/>
                </a:lnTo>
                <a:lnTo>
                  <a:pt x="2304" y="336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23" name="Rectangle 35">
            <a:extLst>
              <a:ext uri="{FF2B5EF4-FFF2-40B4-BE49-F238E27FC236}">
                <a16:creationId xmlns:a16="http://schemas.microsoft.com/office/drawing/2014/main" id="{4ECA60B9-3F3F-4E2F-ABD9-670CCF31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673" y="2350293"/>
            <a:ext cx="2289572" cy="11477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132160" indent="-132160" defTabSz="342900">
              <a:lnSpc>
                <a:spcPct val="110000"/>
              </a:lnSpc>
              <a:defRPr/>
            </a:pPr>
            <a:r>
              <a:rPr lang="de-DE" sz="900" b="1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Demand </a:t>
            </a:r>
            <a:r>
              <a:rPr lang="de-DE" sz="900" b="1" dirty="0" err="1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planning</a:t>
            </a:r>
            <a:r>
              <a:rPr lang="de-DE" sz="900" b="1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 and </a:t>
            </a:r>
            <a:r>
              <a:rPr lang="de-DE" sz="900" b="1" dirty="0" err="1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adjustment</a:t>
            </a:r>
            <a:endParaRPr lang="de-DE" sz="900" b="1" dirty="0">
              <a:solidFill>
                <a:srgbClr val="000000"/>
              </a:solidFill>
              <a:latin typeface="Calibri" panose="020F0502020204030204"/>
              <a:cs typeface="Arial" pitchFamily="34" charset="0"/>
            </a:endParaRPr>
          </a:p>
          <a:p>
            <a:pPr marL="132160" indent="-132160" defTabSz="342900">
              <a:lnSpc>
                <a:spcPct val="110000"/>
              </a:lnSpc>
              <a:defRPr/>
            </a:pPr>
            <a:r>
              <a:rPr lang="de-DE" sz="900" dirty="0">
                <a:solidFill>
                  <a:srgbClr val="000000"/>
                </a:solidFill>
                <a:latin typeface="Calibri" panose="020F0502020204030204"/>
                <a:cs typeface="Arial" pitchFamily="34" charset="0"/>
                <a:sym typeface="Wingdings" panose="05000000000000000000" pitchFamily="2" charset="2"/>
              </a:rPr>
              <a:t>- </a:t>
            </a:r>
            <a:r>
              <a:rPr lang="en-US" sz="825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Division according to roles/tasks</a:t>
            </a:r>
          </a:p>
          <a:p>
            <a:pPr marL="132160" indent="-132160" defTabSz="342900">
              <a:lnSpc>
                <a:spcPct val="110000"/>
              </a:lnSpc>
              <a:defRPr/>
            </a:pPr>
            <a:r>
              <a:rPr lang="de-DE" sz="825" b="1" dirty="0">
                <a:solidFill>
                  <a:srgbClr val="000000"/>
                </a:solidFill>
                <a:latin typeface="Calibri" panose="020F0502020204030204"/>
                <a:cs typeface="Arial" pitchFamily="34" charset="0"/>
                <a:sym typeface="Wingdings" pitchFamily="2" charset="2"/>
              </a:rPr>
              <a:t>  </a:t>
            </a:r>
            <a:r>
              <a:rPr lang="en-US" sz="825" dirty="0">
                <a:solidFill>
                  <a:srgbClr val="000000"/>
                </a:solidFill>
                <a:latin typeface="Calibri" panose="020F0502020204030204"/>
                <a:cs typeface="Arial" pitchFamily="34" charset="0"/>
                <a:sym typeface="Wingdings" pitchFamily="2" charset="2"/>
              </a:rPr>
              <a:t>Project management reports a need for the “Engineering” role from May to June with a budget of 300 hours</a:t>
            </a:r>
            <a:endParaRPr lang="de-DE" sz="825" dirty="0">
              <a:solidFill>
                <a:srgbClr val="000000"/>
              </a:solidFill>
              <a:latin typeface="Calibri" panose="020F0502020204030204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3094ECF9-DADE-4E44-B482-43A8AC5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717" y="3480197"/>
            <a:ext cx="2289572" cy="11477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342900">
              <a:lnSpc>
                <a:spcPct val="110000"/>
              </a:lnSpc>
              <a:defRPr/>
            </a:pPr>
            <a:r>
              <a:rPr lang="en-US" sz="900" b="1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Checking the hours to adjust the requirements planning</a:t>
            </a:r>
          </a:p>
          <a:p>
            <a:pPr defTabSz="342900">
              <a:lnSpc>
                <a:spcPct val="110000"/>
              </a:lnSpc>
              <a:defRPr/>
            </a:pPr>
            <a:r>
              <a:rPr lang="en-US" sz="825" dirty="0">
                <a:solidFill>
                  <a:srgbClr val="000000"/>
                </a:solidFill>
                <a:latin typeface="Calibri" panose="020F0502020204030204"/>
                <a:cs typeface="Arial" pitchFamily="34" charset="0"/>
                <a:sym typeface="Wingdings" pitchFamily="2" charset="2"/>
              </a:rPr>
              <a:t>The project management carries out plausibility checks at the “role/task level”.</a:t>
            </a:r>
          </a:p>
          <a:p>
            <a:pPr defTabSz="342900">
              <a:lnSpc>
                <a:spcPct val="110000"/>
              </a:lnSpc>
              <a:defRPr/>
            </a:pPr>
            <a:r>
              <a:rPr lang="en-US" sz="825" dirty="0">
                <a:solidFill>
                  <a:srgbClr val="000000"/>
                </a:solidFill>
                <a:latin typeface="Calibri" panose="020F0502020204030204"/>
                <a:cs typeface="Arial" pitchFamily="34" charset="0"/>
                <a:sym typeface="Wingdings" pitchFamily="2" charset="2"/>
              </a:rPr>
              <a:t>- Any abnormalities are clarified through dialogue</a:t>
            </a:r>
            <a:endParaRPr lang="de-DE" sz="825" dirty="0">
              <a:solidFill>
                <a:srgbClr val="000000"/>
              </a:solidFill>
              <a:latin typeface="Calibri" panose="020F0502020204030204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445" name="Text Box 42">
            <a:extLst>
              <a:ext uri="{FF2B5EF4-FFF2-40B4-BE49-F238E27FC236}">
                <a16:creationId xmlns:a16="http://schemas.microsoft.com/office/drawing/2014/main" id="{C5E1C289-7579-4CB6-8F16-4E41CBAF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952" y="2163366"/>
            <a:ext cx="17162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/>
            <a:r>
              <a:rPr lang="de-DE" altLang="de-DE" sz="1200" u="sng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Project </a:t>
            </a:r>
            <a:r>
              <a:rPr lang="de-DE" altLang="de-DE" sz="900" u="sng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(Project </a:t>
            </a:r>
            <a:r>
              <a:rPr lang="de-DE" altLang="de-DE" sz="900" u="sng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management</a:t>
            </a:r>
            <a:r>
              <a:rPr lang="de-DE" altLang="de-DE" sz="900" u="sng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46" name="Text Box 43">
            <a:extLst>
              <a:ext uri="{FF2B5EF4-FFF2-40B4-BE49-F238E27FC236}">
                <a16:creationId xmlns:a16="http://schemas.microsoft.com/office/drawing/2014/main" id="{487801CE-A265-43B1-A2BE-F74C13D6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88" y="2163366"/>
            <a:ext cx="2074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/>
            <a:r>
              <a:rPr lang="de-DE" altLang="de-DE" sz="1200" u="sng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Cost</a:t>
            </a:r>
            <a:r>
              <a:rPr lang="de-DE" altLang="de-DE" sz="1200" u="sng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altLang="de-DE" sz="1200" u="sng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centre</a:t>
            </a:r>
            <a:r>
              <a:rPr lang="de-DE" altLang="de-DE" sz="900" u="sng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(</a:t>
            </a:r>
            <a:r>
              <a:rPr lang="de-DE" altLang="de-DE" sz="900" u="sng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Resource</a:t>
            </a:r>
            <a:r>
              <a:rPr lang="de-DE" altLang="de-DE" sz="900" u="sng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altLang="de-DE" sz="900" u="sng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management</a:t>
            </a:r>
            <a:r>
              <a:rPr lang="de-DE" altLang="de-DE" sz="900" u="sng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3E174FC-7F9C-41D4-9FF5-CB4C73BBB6DE}"/>
              </a:ext>
            </a:extLst>
          </p:cNvPr>
          <p:cNvSpPr/>
          <p:nvPr/>
        </p:nvSpPr>
        <p:spPr>
          <a:xfrm>
            <a:off x="3947554" y="3061097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2AC7896-1CD5-463F-867B-EBBBA446A40C}"/>
              </a:ext>
            </a:extLst>
          </p:cNvPr>
          <p:cNvSpPr/>
          <p:nvPr/>
        </p:nvSpPr>
        <p:spPr>
          <a:xfrm>
            <a:off x="6500254" y="3061097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329F451-88C0-4B2B-BFED-FBA9E1F52909}"/>
              </a:ext>
            </a:extLst>
          </p:cNvPr>
          <p:cNvSpPr/>
          <p:nvPr/>
        </p:nvSpPr>
        <p:spPr>
          <a:xfrm>
            <a:off x="3958271" y="4087415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72E322F-2D02-4455-9DA7-5CAB8C57164E}"/>
              </a:ext>
            </a:extLst>
          </p:cNvPr>
          <p:cNvSpPr/>
          <p:nvPr/>
        </p:nvSpPr>
        <p:spPr>
          <a:xfrm>
            <a:off x="3520121" y="4836320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pic>
        <p:nvPicPr>
          <p:cNvPr id="18451" name="Grafik 1">
            <a:extLst>
              <a:ext uri="{FF2B5EF4-FFF2-40B4-BE49-F238E27FC236}">
                <a16:creationId xmlns:a16="http://schemas.microsoft.com/office/drawing/2014/main" id="{A04E1906-698C-43F5-BB4E-B36407BEF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38" y="1787128"/>
            <a:ext cx="502562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hteck 2">
            <a:extLst>
              <a:ext uri="{FF2B5EF4-FFF2-40B4-BE49-F238E27FC236}">
                <a16:creationId xmlns:a16="http://schemas.microsoft.com/office/drawing/2014/main" id="{05CC8154-FD70-4DC5-981F-B01CC836C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292" y="1337026"/>
            <a:ext cx="2287191" cy="483394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/>
            <a:endParaRPr lang="de-DE" altLang="de-DE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A4DD3AF-F332-4E74-AABD-2CE45AA207D0}"/>
              </a:ext>
            </a:extLst>
          </p:cNvPr>
          <p:cNvSpPr/>
          <p:nvPr/>
        </p:nvSpPr>
        <p:spPr>
          <a:xfrm>
            <a:off x="3520121" y="1429941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454" name="Rectangle 36">
            <a:extLst>
              <a:ext uri="{FF2B5EF4-FFF2-40B4-BE49-F238E27FC236}">
                <a16:creationId xmlns:a16="http://schemas.microsoft.com/office/drawing/2014/main" id="{3A72FCD7-037E-4BE2-9E17-81EA939C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168" y="1440341"/>
            <a:ext cx="1316260" cy="2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>
              <a:lnSpc>
                <a:spcPct val="110000"/>
              </a:lnSpc>
            </a:pPr>
            <a:r>
              <a:rPr lang="de-DE" altLang="de-DE" sz="11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Capacity</a:t>
            </a:r>
            <a:r>
              <a:rPr lang="de-DE" altLang="de-DE" sz="11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11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offering</a:t>
            </a:r>
            <a:endParaRPr lang="de-DE" altLang="de-DE" sz="11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455" name="Freeform 29">
            <a:extLst>
              <a:ext uri="{FF2B5EF4-FFF2-40B4-BE49-F238E27FC236}">
                <a16:creationId xmlns:a16="http://schemas.microsoft.com/office/drawing/2014/main" id="{5834A244-3F48-49DB-A918-C4A0E10D8CAD}"/>
              </a:ext>
            </a:extLst>
          </p:cNvPr>
          <p:cNvSpPr>
            <a:spLocks/>
          </p:cNvSpPr>
          <p:nvPr/>
        </p:nvSpPr>
        <p:spPr bwMode="auto">
          <a:xfrm>
            <a:off x="3974939" y="3429000"/>
            <a:ext cx="3174205" cy="972741"/>
          </a:xfrm>
          <a:custGeom>
            <a:avLst/>
            <a:gdLst>
              <a:gd name="T0" fmla="*/ 2147483646 w 2641"/>
              <a:gd name="T1" fmla="*/ 2147483646 h 1345"/>
              <a:gd name="T2" fmla="*/ 2147483646 w 2641"/>
              <a:gd name="T3" fmla="*/ 2147483646 h 1345"/>
              <a:gd name="T4" fmla="*/ 2147483646 w 2641"/>
              <a:gd name="T5" fmla="*/ 2147483646 h 1345"/>
              <a:gd name="T6" fmla="*/ 2147483646 w 2641"/>
              <a:gd name="T7" fmla="*/ 2147483646 h 1345"/>
              <a:gd name="T8" fmla="*/ 2147483646 w 2641"/>
              <a:gd name="T9" fmla="*/ 2147483646 h 1345"/>
              <a:gd name="T10" fmla="*/ 0 w 2641"/>
              <a:gd name="T11" fmla="*/ 2147483646 h 1345"/>
              <a:gd name="T12" fmla="*/ 2147483646 w 2641"/>
              <a:gd name="T13" fmla="*/ 2147483646 h 1345"/>
              <a:gd name="T14" fmla="*/ 2147483646 w 2641"/>
              <a:gd name="T15" fmla="*/ 2147483646 h 1345"/>
              <a:gd name="T16" fmla="*/ 2147483646 w 2641"/>
              <a:gd name="T17" fmla="*/ 2147483646 h 1345"/>
              <a:gd name="T18" fmla="*/ 2147483646 w 2641"/>
              <a:gd name="T19" fmla="*/ 0 h 1345"/>
              <a:gd name="T20" fmla="*/ 2147483646 w 2641"/>
              <a:gd name="T21" fmla="*/ 0 h 1345"/>
              <a:gd name="T22" fmla="*/ 2147483646 w 2641"/>
              <a:gd name="T23" fmla="*/ 2147483646 h 13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41" h="1345">
                <a:moveTo>
                  <a:pt x="2640" y="1344"/>
                </a:moveTo>
                <a:lnTo>
                  <a:pt x="336" y="1344"/>
                </a:lnTo>
                <a:lnTo>
                  <a:pt x="336" y="816"/>
                </a:lnTo>
                <a:lnTo>
                  <a:pt x="192" y="816"/>
                </a:lnTo>
                <a:lnTo>
                  <a:pt x="192" y="864"/>
                </a:lnTo>
                <a:lnTo>
                  <a:pt x="0" y="672"/>
                </a:lnTo>
                <a:lnTo>
                  <a:pt x="192" y="480"/>
                </a:lnTo>
                <a:lnTo>
                  <a:pt x="192" y="528"/>
                </a:lnTo>
                <a:lnTo>
                  <a:pt x="336" y="528"/>
                </a:lnTo>
                <a:lnTo>
                  <a:pt x="336" y="0"/>
                </a:lnTo>
                <a:lnTo>
                  <a:pt x="2640" y="0"/>
                </a:lnTo>
                <a:lnTo>
                  <a:pt x="2640" y="1344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56" name="Rectangle 37">
            <a:extLst>
              <a:ext uri="{FF2B5EF4-FFF2-40B4-BE49-F238E27FC236}">
                <a16:creationId xmlns:a16="http://schemas.microsoft.com/office/drawing/2014/main" id="{A4D6B164-2420-4106-9365-A4C23A5D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849" y="3602831"/>
            <a:ext cx="234076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>
              <a:lnSpc>
                <a:spcPct val="110000"/>
              </a:lnSpc>
            </a:pP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Hourly</a:t>
            </a:r>
            <a:r>
              <a:rPr lang="de-DE" altLang="de-DE" sz="9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recording</a:t>
            </a:r>
            <a:r>
              <a:rPr lang="de-DE" altLang="de-DE" sz="9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and </a:t>
            </a: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approval</a:t>
            </a:r>
            <a:endParaRPr lang="de-DE" altLang="de-DE" sz="9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342900">
              <a:lnSpc>
                <a:spcPct val="110000"/>
              </a:lnSpc>
            </a:pPr>
            <a:r>
              <a:rPr lang="en-US" altLang="de-DE" sz="825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Ms. Schulz and Mr. Meier report back their hours</a:t>
            </a:r>
          </a:p>
          <a:p>
            <a:pPr defTabSz="342900">
              <a:lnSpc>
                <a:spcPct val="110000"/>
              </a:lnSpc>
            </a:pPr>
            <a:r>
              <a:rPr lang="en-US" altLang="de-DE" sz="825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The PL/Resource Manager approves this</a:t>
            </a:r>
            <a:endParaRPr lang="de-DE" altLang="de-DE" sz="825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2C77D2D-4DC3-45BC-86B7-08C3A5EBE05E}"/>
              </a:ext>
            </a:extLst>
          </p:cNvPr>
          <p:cNvSpPr/>
          <p:nvPr/>
        </p:nvSpPr>
        <p:spPr>
          <a:xfrm>
            <a:off x="6500254" y="4142184"/>
            <a:ext cx="270272" cy="270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35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458" name="Rectangle 34">
            <a:extLst>
              <a:ext uri="{FF2B5EF4-FFF2-40B4-BE49-F238E27FC236}">
                <a16:creationId xmlns:a16="http://schemas.microsoft.com/office/drawing/2014/main" id="{C79BAFC6-D0F9-4EE9-9F63-D34BF29A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096" y="2374106"/>
            <a:ext cx="21085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>
              <a:lnSpc>
                <a:spcPct val="110000"/>
              </a:lnSpc>
            </a:pP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Employee</a:t>
            </a:r>
            <a:r>
              <a:rPr lang="de-DE" altLang="de-DE" sz="9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deployment</a:t>
            </a:r>
            <a:r>
              <a:rPr lang="de-DE" altLang="de-DE" sz="9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altLang="de-DE" sz="9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planning</a:t>
            </a:r>
            <a:endParaRPr lang="de-DE" altLang="de-DE" sz="9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342900">
              <a:lnSpc>
                <a:spcPct val="110000"/>
              </a:lnSpc>
            </a:pPr>
            <a:r>
              <a:rPr lang="en-US" altLang="de-DE" sz="825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The PL/resource manager checks the requirements and plans the employees/resources</a:t>
            </a:r>
          </a:p>
          <a:p>
            <a:pPr defTabSz="342900">
              <a:lnSpc>
                <a:spcPct val="110000"/>
              </a:lnSpc>
            </a:pPr>
            <a:r>
              <a:rPr lang="de-DE" altLang="de-DE" sz="825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de-DE" sz="825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Ms. Schulz and Mr. Meier will be assigned to the registered requirement for the “Engineering” role</a:t>
            </a:r>
            <a:endParaRPr lang="de-DE" altLang="de-DE" sz="825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459" name="Freeform 33">
            <a:extLst>
              <a:ext uri="{FF2B5EF4-FFF2-40B4-BE49-F238E27FC236}">
                <a16:creationId xmlns:a16="http://schemas.microsoft.com/office/drawing/2014/main" id="{E63C4878-5C00-44F3-B5E0-D3780BA059E9}"/>
              </a:ext>
            </a:extLst>
          </p:cNvPr>
          <p:cNvSpPr>
            <a:spLocks/>
          </p:cNvSpPr>
          <p:nvPr/>
        </p:nvSpPr>
        <p:spPr bwMode="auto">
          <a:xfrm rot="16200000">
            <a:off x="5434051" y="3289102"/>
            <a:ext cx="259556" cy="432197"/>
          </a:xfrm>
          <a:custGeom>
            <a:avLst/>
            <a:gdLst>
              <a:gd name="T0" fmla="*/ 2147483646 w 289"/>
              <a:gd name="T1" fmla="*/ 2147483646 h 385"/>
              <a:gd name="T2" fmla="*/ 2147483646 w 289"/>
              <a:gd name="T3" fmla="*/ 2147483646 h 385"/>
              <a:gd name="T4" fmla="*/ 2147483646 w 289"/>
              <a:gd name="T5" fmla="*/ 0 h 385"/>
              <a:gd name="T6" fmla="*/ 0 w 289"/>
              <a:gd name="T7" fmla="*/ 2147483646 h 385"/>
              <a:gd name="T8" fmla="*/ 2147483646 w 289"/>
              <a:gd name="T9" fmla="*/ 2147483646 h 385"/>
              <a:gd name="T10" fmla="*/ 2147483646 w 289"/>
              <a:gd name="T11" fmla="*/ 2147483646 h 385"/>
              <a:gd name="T12" fmla="*/ 2147483646 w 289"/>
              <a:gd name="T13" fmla="*/ 2147483646 h 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9" h="385">
                <a:moveTo>
                  <a:pt x="288" y="48"/>
                </a:moveTo>
                <a:lnTo>
                  <a:pt x="192" y="48"/>
                </a:lnTo>
                <a:lnTo>
                  <a:pt x="192" y="0"/>
                </a:lnTo>
                <a:lnTo>
                  <a:pt x="0" y="192"/>
                </a:lnTo>
                <a:lnTo>
                  <a:pt x="192" y="384"/>
                </a:lnTo>
                <a:lnTo>
                  <a:pt x="192" y="336"/>
                </a:lnTo>
                <a:lnTo>
                  <a:pt x="288" y="336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hteckige Legende 37">
            <a:extLst>
              <a:ext uri="{FF2B5EF4-FFF2-40B4-BE49-F238E27FC236}">
                <a16:creationId xmlns:a16="http://schemas.microsoft.com/office/drawing/2014/main" id="{2A1F7F3B-9ED1-4301-BE96-7958C10FF86A}"/>
              </a:ext>
            </a:extLst>
          </p:cNvPr>
          <p:cNvSpPr/>
          <p:nvPr/>
        </p:nvSpPr>
        <p:spPr>
          <a:xfrm>
            <a:off x="1525168" y="3107532"/>
            <a:ext cx="2210453" cy="408384"/>
          </a:xfrm>
          <a:prstGeom prst="wedgeRectCallout">
            <a:avLst>
              <a:gd name="adj1" fmla="val 56743"/>
              <a:gd name="adj2" fmla="val -183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de-DE" sz="1050" dirty="0">
                <a:solidFill>
                  <a:prstClr val="white"/>
                </a:solidFill>
                <a:latin typeface="Calibri" panose="020F0502020204030204"/>
              </a:rPr>
              <a:t>PPM Project Management and </a:t>
            </a:r>
            <a:r>
              <a:rPr lang="de-DE" sz="1050" dirty="0" err="1">
                <a:solidFill>
                  <a:prstClr val="white"/>
                </a:solidFill>
                <a:latin typeface="Calibri" panose="020F0502020204030204"/>
              </a:rPr>
              <a:t>Milliarum</a:t>
            </a:r>
            <a:r>
              <a:rPr lang="de-DE" sz="1050" dirty="0">
                <a:solidFill>
                  <a:prstClr val="white"/>
                </a:solidFill>
                <a:latin typeface="Calibri" panose="020F0502020204030204"/>
              </a:rPr>
              <a:t> Multi-Project </a:t>
            </a:r>
            <a:r>
              <a:rPr lang="de-DE" sz="1050" dirty="0" err="1">
                <a:solidFill>
                  <a:prstClr val="white"/>
                </a:solidFill>
                <a:latin typeface="Calibri" panose="020F0502020204030204"/>
              </a:rPr>
              <a:t>role</a:t>
            </a:r>
            <a:r>
              <a:rPr lang="de-DE" sz="10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050" dirty="0" err="1">
                <a:solidFill>
                  <a:prstClr val="white"/>
                </a:solidFill>
                <a:latin typeface="Calibri" panose="020F0502020204030204"/>
              </a:rPr>
              <a:t>planning</a:t>
            </a:r>
            <a:endParaRPr lang="de-DE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66" name="Rectangle 36">
            <a:extLst>
              <a:ext uri="{FF2B5EF4-FFF2-40B4-BE49-F238E27FC236}">
                <a16:creationId xmlns:a16="http://schemas.microsoft.com/office/drawing/2014/main" id="{017B755D-4426-4CE2-AB2B-932655BD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76" y="4889673"/>
            <a:ext cx="1621971" cy="2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>
              <a:lnSpc>
                <a:spcPct val="110000"/>
              </a:lnSpc>
            </a:pPr>
            <a:r>
              <a:rPr lang="de-DE" altLang="de-DE" sz="11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Wingdings" panose="05000000000000000000" pitchFamily="2" charset="2"/>
              </a:rPr>
              <a:t>Evaluation/Simulation</a:t>
            </a:r>
            <a:endParaRPr lang="de-DE" altLang="de-DE" sz="11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EF728-C068-1594-CC78-7B81EC34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3" y="136524"/>
            <a:ext cx="6537260" cy="504258"/>
          </a:xfrm>
        </p:spPr>
        <p:txBody>
          <a:bodyPr>
            <a:normAutofit/>
          </a:bodyPr>
          <a:lstStyle/>
          <a:p>
            <a:r>
              <a:rPr lang="en-US" sz="2500" b="1" dirty="0"/>
              <a:t>PPM Staffing Overview: Selection Screen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7A836-6C21-2AA5-0A05-FA98A210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ED82D147-0DDB-EC1C-F578-1421A96B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47" y="899513"/>
            <a:ext cx="3445809" cy="5058974"/>
          </a:xfrm>
          <a:prstGeom prst="rect">
            <a:avLst/>
          </a:prstGeom>
        </p:spPr>
      </p:pic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6BBF153E-7FA9-1509-04B8-79EA71B3400E}"/>
              </a:ext>
            </a:extLst>
          </p:cNvPr>
          <p:cNvSpPr/>
          <p:nvPr/>
        </p:nvSpPr>
        <p:spPr>
          <a:xfrm>
            <a:off x="335901" y="1175657"/>
            <a:ext cx="1688841" cy="681135"/>
          </a:xfrm>
          <a:prstGeom prst="wedgeRectCallout">
            <a:avLst>
              <a:gd name="adj1" fmla="val 84139"/>
              <a:gd name="adj2" fmla="val 186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Pre-assignment through selection criteria</a:t>
            </a:r>
            <a:endParaRPr lang="de-DE" sz="14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168E4A67-6D25-66C0-6821-61DB40CB128A}"/>
              </a:ext>
            </a:extLst>
          </p:cNvPr>
          <p:cNvSpPr/>
          <p:nvPr/>
        </p:nvSpPr>
        <p:spPr>
          <a:xfrm>
            <a:off x="6857999" y="1856792"/>
            <a:ext cx="1810139" cy="746449"/>
          </a:xfrm>
          <a:prstGeom prst="wedgeRectCallout">
            <a:avLst>
              <a:gd name="adj1" fmla="val -81142"/>
              <a:gd name="adj2" fmla="val 1875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2. </a:t>
            </a:r>
            <a:r>
              <a:rPr lang="de-DE" sz="1600" dirty="0" err="1"/>
              <a:t>Selection</a:t>
            </a:r>
            <a:r>
              <a:rPr lang="de-DE" sz="1600" dirty="0"/>
              <a:t> Project Data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C5888DD7-5AF1-02D3-0D56-00D98002ACA3}"/>
              </a:ext>
            </a:extLst>
          </p:cNvPr>
          <p:cNvSpPr/>
          <p:nvPr/>
        </p:nvSpPr>
        <p:spPr>
          <a:xfrm>
            <a:off x="223935" y="3536302"/>
            <a:ext cx="1688841" cy="681135"/>
          </a:xfrm>
          <a:prstGeom prst="wedgeRectCallout">
            <a:avLst>
              <a:gd name="adj1" fmla="val 89423"/>
              <a:gd name="adj2" fmla="val 2003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Selection through Role Data in the Project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716F65DB-0120-57E2-138E-886CDDE933B7}"/>
              </a:ext>
            </a:extLst>
          </p:cNvPr>
          <p:cNvSpPr/>
          <p:nvPr/>
        </p:nvSpPr>
        <p:spPr>
          <a:xfrm>
            <a:off x="7051127" y="3881535"/>
            <a:ext cx="1716832" cy="746449"/>
          </a:xfrm>
          <a:prstGeom prst="wedgeRectCallout">
            <a:avLst>
              <a:gd name="adj1" fmla="val -10478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Selection of Resource data in the Project</a:t>
            </a:r>
            <a:endParaRPr lang="de-DE" sz="1400" dirty="0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6CDC582B-44A9-E178-33A8-F94CDC540B41}"/>
              </a:ext>
            </a:extLst>
          </p:cNvPr>
          <p:cNvSpPr/>
          <p:nvPr/>
        </p:nvSpPr>
        <p:spPr>
          <a:xfrm>
            <a:off x="241430" y="5001209"/>
            <a:ext cx="1783312" cy="643812"/>
          </a:xfrm>
          <a:prstGeom prst="wedgeRectCallout">
            <a:avLst>
              <a:gd name="adj1" fmla="val 85904"/>
              <a:gd name="adj2" fmla="val 1322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Selection across all projects of a project manager</a:t>
            </a:r>
            <a:endParaRPr lang="de-DE" sz="1400" dirty="0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1490EB7E-A165-56B4-EA6E-9C9B1A4AAACA}"/>
              </a:ext>
            </a:extLst>
          </p:cNvPr>
          <p:cNvSpPr/>
          <p:nvPr/>
        </p:nvSpPr>
        <p:spPr>
          <a:xfrm>
            <a:off x="6857999" y="5199355"/>
            <a:ext cx="1909960" cy="585625"/>
          </a:xfrm>
          <a:prstGeom prst="wedgeRectCallout">
            <a:avLst>
              <a:gd name="adj1" fmla="val -79596"/>
              <a:gd name="adj2" fmla="val 3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6. Output Settings</a:t>
            </a:r>
          </a:p>
        </p:txBody>
      </p:sp>
    </p:spTree>
    <p:extLst>
      <p:ext uri="{BB962C8B-B14F-4D97-AF65-F5344CB8AC3E}">
        <p14:creationId xmlns:p14="http://schemas.microsoft.com/office/powerpoint/2010/main" val="294165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C7CB1-ED9A-1574-F89A-DA36FD8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1" y="251521"/>
            <a:ext cx="6527929" cy="373630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PPM Staffing Overview: Employee Assignments</a:t>
            </a:r>
            <a:endParaRPr lang="de-DE" sz="2500" b="1" dirty="0"/>
          </a:p>
        </p:txBody>
      </p:sp>
      <p:pic>
        <p:nvPicPr>
          <p:cNvPr id="6" name="Inhaltsplatzhalter 5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8F3D0106-7BA3-ED5D-7CBC-6691D57D9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8" y="1110343"/>
            <a:ext cx="8606324" cy="424542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7CD197-74C2-D2AA-FC88-D29EBF6D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F9ABD5D0-AAFD-D3E9-D56E-C7CD9E256A5B}"/>
              </a:ext>
            </a:extLst>
          </p:cNvPr>
          <p:cNvSpPr/>
          <p:nvPr/>
        </p:nvSpPr>
        <p:spPr>
          <a:xfrm>
            <a:off x="3191069" y="625151"/>
            <a:ext cx="2164702" cy="578498"/>
          </a:xfrm>
          <a:prstGeom prst="wedgeRectCallout">
            <a:avLst>
              <a:gd name="adj1" fmla="val 31322"/>
              <a:gd name="adj2" fmla="val 834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Function for editing/display</a:t>
            </a:r>
            <a:endParaRPr lang="de-DE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0016D548-AC45-133B-5DBC-8260472476F9}"/>
              </a:ext>
            </a:extLst>
          </p:cNvPr>
          <p:cNvSpPr/>
          <p:nvPr/>
        </p:nvSpPr>
        <p:spPr>
          <a:xfrm>
            <a:off x="6279501" y="1296954"/>
            <a:ext cx="2080727" cy="942392"/>
          </a:xfrm>
          <a:prstGeom prst="wedgeRectCallout">
            <a:avLst>
              <a:gd name="adj1" fmla="val -90202"/>
              <a:gd name="adj2" fmla="val 4204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Progress indicator for the cast status of the role (can be set via </a:t>
            </a:r>
            <a:r>
              <a:rPr lang="en-US" sz="1400" dirty="0" err="1"/>
              <a:t>customising</a:t>
            </a:r>
            <a:r>
              <a:rPr lang="en-US" sz="1400" dirty="0"/>
              <a:t>)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3D3E6145-CFEC-353C-278F-80B586037157}"/>
              </a:ext>
            </a:extLst>
          </p:cNvPr>
          <p:cNvSpPr/>
          <p:nvPr/>
        </p:nvSpPr>
        <p:spPr>
          <a:xfrm>
            <a:off x="5850294" y="2876031"/>
            <a:ext cx="2258009" cy="727788"/>
          </a:xfrm>
          <a:prstGeom prst="wedgeRectCallout">
            <a:avLst>
              <a:gd name="adj1" fmla="val -57246"/>
              <a:gd name="adj2" fmla="val 813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Maintenance of requirements for employee assignments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6B702008-B241-13BC-43D9-9BE666110633}"/>
              </a:ext>
            </a:extLst>
          </p:cNvPr>
          <p:cNvSpPr/>
          <p:nvPr/>
        </p:nvSpPr>
        <p:spPr>
          <a:xfrm>
            <a:off x="3051110" y="4404049"/>
            <a:ext cx="2034074" cy="811763"/>
          </a:xfrm>
          <a:prstGeom prst="wedgeRectCallout">
            <a:avLst>
              <a:gd name="adj1" fmla="val -78172"/>
              <a:gd name="adj2" fmla="val -1041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en-US" sz="1400" dirty="0" err="1"/>
              <a:t>Customisable</a:t>
            </a:r>
            <a:r>
              <a:rPr lang="en-US" sz="1400" dirty="0"/>
              <a:t> display of object data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8605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151F6-EA13-5370-53C0-842F154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6" y="223530"/>
            <a:ext cx="7610281" cy="40162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PPM Staffing Overview: Extended scheduling function</a:t>
            </a:r>
            <a:endParaRPr lang="de-DE" sz="2500" b="1" dirty="0"/>
          </a:p>
        </p:txBody>
      </p:sp>
      <p:pic>
        <p:nvPicPr>
          <p:cNvPr id="6" name="Inhaltsplatzhalter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A870D35-6694-BA28-1345-B1111F8CC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7067"/>
            <a:ext cx="7886700" cy="422580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429279-4B0D-5C50-DA85-7DBACEDA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0A1BEEAB-1C53-CCB9-6077-4902850B30CC}"/>
              </a:ext>
            </a:extLst>
          </p:cNvPr>
          <p:cNvSpPr/>
          <p:nvPr/>
        </p:nvSpPr>
        <p:spPr>
          <a:xfrm>
            <a:off x="1026368" y="1110185"/>
            <a:ext cx="1978090" cy="476567"/>
          </a:xfrm>
          <a:prstGeom prst="wedgeRectCallout">
            <a:avLst>
              <a:gd name="adj1" fmla="val -21316"/>
              <a:gd name="adj2" fmla="val 458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59BD04-B5A9-C8E7-6CA4-7F7AAB4731DF}"/>
              </a:ext>
            </a:extLst>
          </p:cNvPr>
          <p:cNvSpPr/>
          <p:nvPr/>
        </p:nvSpPr>
        <p:spPr>
          <a:xfrm>
            <a:off x="6951306" y="2760631"/>
            <a:ext cx="2024743" cy="668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BD07EA-28CA-DC84-D1E9-BA4327C83D8C}"/>
              </a:ext>
            </a:extLst>
          </p:cNvPr>
          <p:cNvSpPr/>
          <p:nvPr/>
        </p:nvSpPr>
        <p:spPr>
          <a:xfrm>
            <a:off x="6634065" y="4646645"/>
            <a:ext cx="2220686" cy="597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A114D15-5B99-7AFB-D34B-DDF579E86CDC}"/>
              </a:ext>
            </a:extLst>
          </p:cNvPr>
          <p:cNvSpPr/>
          <p:nvPr/>
        </p:nvSpPr>
        <p:spPr>
          <a:xfrm>
            <a:off x="1978090" y="4646645"/>
            <a:ext cx="2407298" cy="764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064B579-C2E5-FD6E-CE2B-1D21DD33AF32}"/>
              </a:ext>
            </a:extLst>
          </p:cNvPr>
          <p:cNvSpPr txBox="1"/>
          <p:nvPr/>
        </p:nvSpPr>
        <p:spPr>
          <a:xfrm>
            <a:off x="1348275" y="1081893"/>
            <a:ext cx="155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1. General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Role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informantion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A59C6A-AC42-9DCA-91C8-A13BB7BEF22D}"/>
              </a:ext>
            </a:extLst>
          </p:cNvPr>
          <p:cNvSpPr txBox="1"/>
          <p:nvPr/>
        </p:nvSpPr>
        <p:spPr>
          <a:xfrm>
            <a:off x="7119257" y="2833205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2. Requirements information on the role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BFF47E-1ECC-40AD-05D8-42A1D59755C3}"/>
              </a:ext>
            </a:extLst>
          </p:cNvPr>
          <p:cNvSpPr txBox="1"/>
          <p:nvPr/>
        </p:nvSpPr>
        <p:spPr>
          <a:xfrm>
            <a:off x="7002623" y="4646645"/>
            <a:ext cx="212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3.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</a:rPr>
              <a:t>Employee‘s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</a:rPr>
              <a:t>availability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6C5DDC2-9373-6BFF-2A0B-31BC0F7BB9E9}"/>
              </a:ext>
            </a:extLst>
          </p:cNvPr>
          <p:cNvSpPr txBox="1"/>
          <p:nvPr/>
        </p:nvSpPr>
        <p:spPr>
          <a:xfrm>
            <a:off x="2108719" y="4646645"/>
            <a:ext cx="2276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4.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Colouring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of the cells via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customising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depending on the availability in %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967</Words>
  <Application>Microsoft Office PowerPoint</Application>
  <PresentationFormat>Bildschirmpräsentation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Arial Unicode MS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App PPM Staffing Overview</vt:lpstr>
      <vt:lpstr>Overal resource management proccess (within SAP PPM-Project and Milliarum Multi-Project Role Planning)</vt:lpstr>
      <vt:lpstr>PPM Staffing Overview: Selection Screen</vt:lpstr>
      <vt:lpstr>PPM Staffing Overview: Employee Assignments</vt:lpstr>
      <vt:lpstr>PPM Staffing Overview: Extended scheduling function</vt:lpstr>
      <vt:lpstr>Excel Integration: Data input via Excel</vt:lpstr>
      <vt:lpstr>Mass processing functions: Delete staffing</vt:lpstr>
      <vt:lpstr>Mass processing functions: Distribution of values via "Distribution Rules"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50</cp:revision>
  <dcterms:created xsi:type="dcterms:W3CDTF">2021-06-09T08:12:25Z</dcterms:created>
  <dcterms:modified xsi:type="dcterms:W3CDTF">2024-03-21T09:58:09Z</dcterms:modified>
</cp:coreProperties>
</file>