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409649"/>
            <a:ext cx="4828030" cy="57058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Apps for SAP Project and Portfolio Management</a:t>
            </a:r>
            <a:endParaRPr lang="de-DE" sz="4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021967-B79A-9E01-DF91-5FD076E9A108}"/>
              </a:ext>
            </a:extLst>
          </p:cNvPr>
          <p:cNvSpPr txBox="1"/>
          <p:nvPr/>
        </p:nvSpPr>
        <p:spPr>
          <a:xfrm>
            <a:off x="91109" y="5350831"/>
            <a:ext cx="70089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App: PPM Portfolio </a:t>
            </a:r>
            <a:r>
              <a:rPr lang="de-DE" sz="2500" b="1" dirty="0" err="1"/>
              <a:t>elements</a:t>
            </a:r>
            <a:r>
              <a:rPr lang="de-DE" sz="2500" b="1" dirty="0"/>
              <a:t> </a:t>
            </a:r>
            <a:r>
              <a:rPr lang="de-DE" sz="2500" b="1" dirty="0" err="1"/>
              <a:t>dashboard</a:t>
            </a:r>
            <a:endParaRPr lang="de-DE" sz="2500" b="1" dirty="0"/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F5852-29BC-1424-1F21-2CA652F0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2" y="148885"/>
            <a:ext cx="2674387" cy="522920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5B100-8D0A-36C2-9057-B40ADFA4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1197346"/>
            <a:ext cx="7703587" cy="317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170708-1F96-9611-6648-CF61E104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1311E3-BD9F-5389-BA58-DB76446EC5E4}"/>
              </a:ext>
            </a:extLst>
          </p:cNvPr>
          <p:cNvSpPr txBox="1"/>
          <p:nvPr/>
        </p:nvSpPr>
        <p:spPr>
          <a:xfrm>
            <a:off x="3032449" y="4292082"/>
            <a:ext cx="2920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F889032-2D39-CADA-D719-E749C41C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59" y="4638318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759B9-619F-A72D-26CA-04A1C77A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36" y="4638318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1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8" y="288843"/>
            <a:ext cx="3000958" cy="392291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49" y="1223020"/>
            <a:ext cx="8229600" cy="48582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focus is on Project Management, Product Development, </a:t>
            </a:r>
            <a:r>
              <a:rPr lang="en-US" sz="4900" dirty="0" err="1"/>
              <a:t>customised</a:t>
            </a:r>
            <a:r>
              <a:rPr lang="en-US" sz="4900" dirty="0"/>
              <a:t> production and resource management processes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With the </a:t>
            </a:r>
            <a:r>
              <a:rPr lang="en-US" sz="4900" dirty="0" err="1"/>
              <a:t>Milliarum</a:t>
            </a:r>
            <a:r>
              <a:rPr lang="en-US" sz="4900" dirty="0"/>
              <a:t> Cockpit (MC) and its content packages, as well as the </a:t>
            </a:r>
            <a:r>
              <a:rPr lang="en-US" sz="4900" dirty="0" err="1"/>
              <a:t>Milliarum</a:t>
            </a:r>
            <a:r>
              <a:rPr lang="en-US" sz="4900" dirty="0"/>
              <a:t> Apps we have </a:t>
            </a:r>
            <a:r>
              <a:rPr lang="en-US" sz="4900" dirty="0" err="1"/>
              <a:t>standardised</a:t>
            </a:r>
            <a:r>
              <a:rPr lang="en-US" sz="49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735330"/>
              </p:ext>
            </p:extLst>
          </p:nvPr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68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7" y="176877"/>
            <a:ext cx="4017995" cy="504258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F6D1F-DBBC-B0CB-16C4-701643D2E0EE}"/>
              </a:ext>
            </a:extLst>
          </p:cNvPr>
          <p:cNvSpPr txBox="1"/>
          <p:nvPr/>
        </p:nvSpPr>
        <p:spPr>
          <a:xfrm>
            <a:off x="485192" y="1141910"/>
            <a:ext cx="81642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Standardised</a:t>
            </a:r>
            <a:r>
              <a:rPr lang="de-DE" sz="1900" dirty="0"/>
              <a:t> UI5 </a:t>
            </a:r>
            <a:r>
              <a:rPr lang="de-DE" sz="1900" dirty="0" err="1"/>
              <a:t>or</a:t>
            </a:r>
            <a:r>
              <a:rPr lang="de-DE" sz="1900" dirty="0"/>
              <a:t>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apps</a:t>
            </a:r>
            <a:r>
              <a:rPr lang="de-DE" sz="1900" dirty="0"/>
              <a:t> "</a:t>
            </a:r>
            <a:r>
              <a:rPr lang="de-DE" sz="1900" dirty="0" err="1"/>
              <a:t>for</a:t>
            </a:r>
            <a:r>
              <a:rPr lang="de-DE" sz="1900" dirty="0"/>
              <a:t> quick </a:t>
            </a:r>
            <a:r>
              <a:rPr lang="de-DE" sz="1900" dirty="0" err="1"/>
              <a:t>usage</a:t>
            </a:r>
            <a:r>
              <a:rPr lang="de-DE" sz="1900" dirty="0"/>
              <a:t>„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"Modern" and simple User Interface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Can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immediately</a:t>
            </a:r>
            <a:r>
              <a:rPr lang="de-DE" sz="1900" dirty="0"/>
              <a:t> due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preconfigured</a:t>
            </a:r>
            <a:r>
              <a:rPr lang="de-DE" sz="1900" dirty="0"/>
              <a:t> </a:t>
            </a:r>
            <a:r>
              <a:rPr lang="de-DE" sz="1900" dirty="0" err="1"/>
              <a:t>scope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delivery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Runs </a:t>
            </a:r>
            <a:r>
              <a:rPr lang="de-DE" sz="1900" dirty="0" err="1"/>
              <a:t>with</a:t>
            </a:r>
            <a:r>
              <a:rPr lang="de-DE" sz="1900" dirty="0"/>
              <a:t> PPM 6.1/ERP EHP8 and SAP_UI 7.54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higher</a:t>
            </a:r>
            <a:r>
              <a:rPr lang="de-DE" sz="1900" dirty="0"/>
              <a:t> and </a:t>
            </a:r>
            <a:r>
              <a:rPr lang="de-DE" sz="1900" dirty="0" err="1"/>
              <a:t>for</a:t>
            </a:r>
            <a:r>
              <a:rPr lang="de-DE" sz="1900" dirty="0"/>
              <a:t> all S/4HANA </a:t>
            </a:r>
            <a:r>
              <a:rPr lang="de-DE" sz="1900" dirty="0" err="1"/>
              <a:t>releases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 err="1"/>
              <a:t>Delivery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transport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Language </a:t>
            </a:r>
            <a:r>
              <a:rPr lang="de-DE" sz="1900" dirty="0" err="1"/>
              <a:t>versions</a:t>
            </a:r>
            <a:r>
              <a:rPr lang="de-DE" sz="1900" dirty="0"/>
              <a:t>: German and English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Licence </a:t>
            </a:r>
            <a:r>
              <a:rPr lang="de-DE" sz="1900" dirty="0" err="1"/>
              <a:t>model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maintenance</a:t>
            </a:r>
            <a:r>
              <a:rPr lang="de-DE" sz="1900" dirty="0"/>
              <a:t>/support (17% </a:t>
            </a:r>
            <a:r>
              <a:rPr lang="de-DE" sz="1900" dirty="0" err="1"/>
              <a:t>annually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Customised</a:t>
            </a:r>
            <a:r>
              <a:rPr lang="de-DE" sz="1900" dirty="0"/>
              <a:t> </a:t>
            </a:r>
            <a:r>
              <a:rPr lang="de-DE" sz="1900" dirty="0" err="1"/>
              <a:t>expansion</a:t>
            </a:r>
            <a:r>
              <a:rPr lang="de-DE" sz="1900" dirty="0"/>
              <a:t> </a:t>
            </a:r>
            <a:r>
              <a:rPr lang="de-DE" sz="1900" dirty="0" err="1"/>
              <a:t>options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Interface </a:t>
            </a:r>
            <a:r>
              <a:rPr lang="de-DE" sz="1900" dirty="0" err="1"/>
              <a:t>customisation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part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SAP </a:t>
            </a:r>
            <a:r>
              <a:rPr lang="de-DE" sz="1900" dirty="0" err="1"/>
              <a:t>infrastructure</a:t>
            </a:r>
            <a:r>
              <a:rPr lang="de-DE" sz="1900" dirty="0"/>
              <a:t> (SAP UI5 </a:t>
            </a:r>
            <a:r>
              <a:rPr lang="de-DE" sz="1900" dirty="0" err="1"/>
              <a:t>flexibility</a:t>
            </a:r>
            <a:r>
              <a:rPr lang="de-DE" sz="1900" dirty="0"/>
              <a:t>,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configuration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Marketing/Sales via </a:t>
            </a:r>
            <a:r>
              <a:rPr lang="de-DE" sz="1900" dirty="0" err="1"/>
              <a:t>Milliarum</a:t>
            </a:r>
            <a:r>
              <a:rPr lang="de-DE" sz="1900" dirty="0"/>
              <a:t> </a:t>
            </a:r>
            <a:r>
              <a:rPr lang="de-DE" sz="1900" dirty="0" err="1"/>
              <a:t>website</a:t>
            </a:r>
            <a:r>
              <a:rPr lang="de-DE" sz="1900" dirty="0"/>
              <a:t> (Apps </a:t>
            </a:r>
            <a:r>
              <a:rPr lang="de-DE" sz="1900" dirty="0" err="1"/>
              <a:t>area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Ticket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customer</a:t>
            </a:r>
            <a:r>
              <a:rPr lang="de-DE" sz="1900" dirty="0"/>
              <a:t> </a:t>
            </a:r>
            <a:r>
              <a:rPr lang="de-DE" sz="1900" dirty="0" err="1"/>
              <a:t>reports</a:t>
            </a:r>
            <a:r>
              <a:rPr lang="de-DE" sz="1900" dirty="0"/>
              <a:t> via </a:t>
            </a:r>
            <a:r>
              <a:rPr lang="de-DE" sz="1900" dirty="0" err="1"/>
              <a:t>Mantis</a:t>
            </a:r>
            <a:endParaRPr lang="de-DE" sz="1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8" y="214199"/>
            <a:ext cx="7022452" cy="420283"/>
          </a:xfrm>
        </p:spPr>
        <p:txBody>
          <a:bodyPr>
            <a:normAutofit fontScale="90000"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Delivery</a:t>
            </a:r>
            <a:r>
              <a:rPr lang="de-DE" sz="2000" dirty="0"/>
              <a:t> via </a:t>
            </a:r>
            <a:r>
              <a:rPr lang="de-DE" sz="2000" dirty="0" err="1"/>
              <a:t>transport</a:t>
            </a:r>
            <a:r>
              <a:rPr lang="de-DE" sz="2000" dirty="0"/>
              <a:t> </a:t>
            </a:r>
            <a:r>
              <a:rPr lang="de-DE" sz="2000" dirty="0" err="1"/>
              <a:t>requests</a:t>
            </a:r>
            <a:r>
              <a:rPr lang="de-DE" sz="2000" dirty="0"/>
              <a:t> (</a:t>
            </a:r>
            <a:r>
              <a:rPr lang="de-DE" sz="2000" dirty="0" err="1"/>
              <a:t>development</a:t>
            </a:r>
            <a:r>
              <a:rPr lang="de-DE" sz="2000" dirty="0"/>
              <a:t>/</a:t>
            </a:r>
            <a:r>
              <a:rPr lang="de-DE" sz="2000" dirty="0" err="1"/>
              <a:t>customising</a:t>
            </a:r>
            <a:r>
              <a:rPr lang="de-DE" sz="2000" dirty="0"/>
              <a:t>) </a:t>
            </a:r>
            <a:r>
              <a:rPr lang="de-DE" sz="2000" dirty="0" err="1"/>
              <a:t>based</a:t>
            </a:r>
            <a:r>
              <a:rPr lang="de-DE" sz="2000" dirty="0"/>
              <a:t> on separate Scenarios/</a:t>
            </a:r>
            <a:r>
              <a:rPr lang="de-DE" sz="2000" dirty="0" err="1"/>
              <a:t>Roles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Milliarum</a:t>
            </a:r>
            <a:r>
              <a:rPr lang="de-DE" sz="2000" dirty="0"/>
              <a:t> Cockpit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Single </a:t>
            </a:r>
            <a:r>
              <a:rPr lang="de-DE" sz="2000" dirty="0" err="1"/>
              <a:t>call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"</a:t>
            </a:r>
            <a:r>
              <a:rPr lang="de-DE" sz="2000" dirty="0" err="1"/>
              <a:t>SingleService</a:t>
            </a:r>
            <a:r>
              <a:rPr lang="de-DE" sz="2000" dirty="0"/>
              <a:t>"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entering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number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Instructions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embedding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App in </a:t>
            </a:r>
            <a:r>
              <a:rPr lang="de-DE" sz="2000" dirty="0" err="1"/>
              <a:t>the</a:t>
            </a:r>
            <a:r>
              <a:rPr lang="de-DE" sz="2000" dirty="0"/>
              <a:t> PPM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dashboard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Customising</a:t>
            </a:r>
            <a:r>
              <a:rPr lang="de-DE" sz="2000" dirty="0"/>
              <a:t> </a:t>
            </a:r>
            <a:r>
              <a:rPr lang="de-DE" sz="2000" dirty="0" err="1"/>
              <a:t>environment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defining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app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 err="1"/>
              <a:t>Prerequisite</a:t>
            </a:r>
            <a:r>
              <a:rPr lang="de-DE" sz="2000" dirty="0"/>
              <a:t>: at least PPM 6.1 </a:t>
            </a:r>
            <a:r>
              <a:rPr lang="de-DE" sz="2000" dirty="0" err="1"/>
              <a:t>or</a:t>
            </a:r>
            <a:r>
              <a:rPr lang="de-DE" sz="2000" dirty="0"/>
              <a:t> S/4HANA EPPM 1.0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olidFill>
                  <a:srgbClr val="4F788D"/>
                </a:solidFill>
              </a:rPr>
              <a:t>• </a:t>
            </a:r>
            <a:r>
              <a:rPr lang="de-DE" sz="2000" dirty="0"/>
              <a:t>Licensing via User </a:t>
            </a:r>
            <a:r>
              <a:rPr lang="de-DE" sz="2000" dirty="0" err="1"/>
              <a:t>with</a:t>
            </a:r>
            <a:r>
              <a:rPr lang="de-DE" sz="2000" dirty="0"/>
              <a:t> a </a:t>
            </a:r>
            <a:r>
              <a:rPr lang="de-DE" sz="2000" dirty="0" err="1"/>
              <a:t>maintenance</a:t>
            </a:r>
            <a:r>
              <a:rPr lang="de-DE" sz="2000" dirty="0"/>
              <a:t> </a:t>
            </a:r>
            <a:r>
              <a:rPr lang="de-DE" sz="2000" dirty="0" err="1"/>
              <a:t>contract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3470C-1409-B607-BE57-D705AB0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68" y="204869"/>
            <a:ext cx="7041113" cy="485597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Apps for EPPM Projects - PPM Portfolio Item dashboard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A23A0-D3AC-5BD3-E4CD-EC2E580A7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err="1"/>
              <a:t>Functional</a:t>
            </a:r>
            <a:r>
              <a:rPr lang="de-DE" sz="1800" b="1" dirty="0"/>
              <a:t> </a:t>
            </a:r>
            <a:r>
              <a:rPr lang="de-DE" sz="1800" b="1" dirty="0" err="1"/>
              <a:t>scope</a:t>
            </a:r>
            <a:endParaRPr lang="de-DE" sz="1800" b="1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Display of elements according to various selection criteria (active escalations, all elements etc.)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Jump to the portfolio item view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Filter options for a simplified search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b="1" dirty="0"/>
              <a:t>Requirements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At least SAP Portfolio and Project Management 6.1 (PPM 6.1) or SAP Portfolio and Project Management 1.0 for S/4 HANA (EPPM 1.0)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de-DE" sz="1800" b="1" dirty="0"/>
              <a:t>Benefits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Significantly faster evaluation than in the SAP Standard, especially for monitoring elements in a specific portfolio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EF8798-1A10-83A6-F65C-EC378083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02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DAEAA-2E30-1028-2F98-148D5E17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3" y="120094"/>
            <a:ext cx="5576207" cy="438944"/>
          </a:xfrm>
        </p:spPr>
        <p:txBody>
          <a:bodyPr>
            <a:normAutofit/>
          </a:bodyPr>
          <a:lstStyle/>
          <a:p>
            <a:r>
              <a:rPr lang="de-DE" sz="2500" b="1" dirty="0"/>
              <a:t>PPM Portfolio Item Dashboard I: </a:t>
            </a:r>
            <a:r>
              <a:rPr lang="de-DE" sz="2500" b="1" dirty="0" err="1"/>
              <a:t>Tiles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401C0E-BA7B-6381-D2F5-B7EC2B7A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  <p:pic>
        <p:nvPicPr>
          <p:cNvPr id="15" name="Grafik 14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1B117616-4E9F-EF20-D504-A73EE4C72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357"/>
            <a:ext cx="9144000" cy="3874093"/>
          </a:xfrm>
          <a:prstGeom prst="rect">
            <a:avLst/>
          </a:prstGeom>
        </p:spPr>
      </p:pic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FD363C07-5508-5719-7DBF-58B37FA7ED36}"/>
              </a:ext>
            </a:extLst>
          </p:cNvPr>
          <p:cNvSpPr/>
          <p:nvPr/>
        </p:nvSpPr>
        <p:spPr>
          <a:xfrm>
            <a:off x="139959" y="699796"/>
            <a:ext cx="1427584" cy="671804"/>
          </a:xfrm>
          <a:prstGeom prst="wedgeRectCallout">
            <a:avLst>
              <a:gd name="adj1" fmla="val 50409"/>
              <a:gd name="adj2" fmla="val 12361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1.</a:t>
            </a:r>
            <a:r>
              <a:rPr lang="ru-RU" sz="1400" dirty="0"/>
              <a:t> „</a:t>
            </a:r>
            <a:r>
              <a:rPr lang="de-DE" sz="1400" dirty="0"/>
              <a:t>Admin All “ </a:t>
            </a: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98DEE666-67C5-7CA6-5B05-ADC5E5F9E559}"/>
              </a:ext>
            </a:extLst>
          </p:cNvPr>
          <p:cNvSpPr/>
          <p:nvPr/>
        </p:nvSpPr>
        <p:spPr>
          <a:xfrm>
            <a:off x="2313992" y="1698172"/>
            <a:ext cx="1306285" cy="643812"/>
          </a:xfrm>
          <a:prstGeom prst="wedgeRectCallout">
            <a:avLst>
              <a:gd name="adj1" fmla="val 21310"/>
              <a:gd name="adj2" fmla="val 958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</a:t>
            </a:r>
            <a:r>
              <a:rPr lang="ru-RU" sz="1400" dirty="0"/>
              <a:t> „</a:t>
            </a:r>
            <a:r>
              <a:rPr lang="de-DE" sz="1400" dirty="0" err="1"/>
              <a:t>Active</a:t>
            </a:r>
            <a:r>
              <a:rPr lang="de-DE" sz="1400" dirty="0"/>
              <a:t> Items“ 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FA6A7518-454E-F29C-AB73-A2F5834A474F}"/>
              </a:ext>
            </a:extLst>
          </p:cNvPr>
          <p:cNvSpPr/>
          <p:nvPr/>
        </p:nvSpPr>
        <p:spPr>
          <a:xfrm>
            <a:off x="74645" y="3186403"/>
            <a:ext cx="1222310" cy="671804"/>
          </a:xfrm>
          <a:prstGeom prst="wedgeRectCallout">
            <a:avLst>
              <a:gd name="adj1" fmla="val 76877"/>
              <a:gd name="adj2" fmla="val -2222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</a:t>
            </a:r>
            <a:r>
              <a:rPr lang="ru-RU" sz="1400" dirty="0"/>
              <a:t> „</a:t>
            </a:r>
            <a:r>
              <a:rPr lang="de-DE" sz="1400" dirty="0"/>
              <a:t>Last </a:t>
            </a:r>
            <a:r>
              <a:rPr lang="de-DE" sz="1400" dirty="0" err="1"/>
              <a:t>Used</a:t>
            </a:r>
            <a:r>
              <a:rPr lang="de-DE" sz="1400" dirty="0"/>
              <a:t>“ </a:t>
            </a: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EF579E73-55FF-6AE5-A1AC-5BAB39367A18}"/>
              </a:ext>
            </a:extLst>
          </p:cNvPr>
          <p:cNvSpPr/>
          <p:nvPr/>
        </p:nvSpPr>
        <p:spPr>
          <a:xfrm>
            <a:off x="6092891" y="2659225"/>
            <a:ext cx="1772816" cy="671804"/>
          </a:xfrm>
          <a:prstGeom prst="wedgeRectCallout">
            <a:avLst>
              <a:gd name="adj1" fmla="val 10985"/>
              <a:gd name="adj2" fmla="val -10878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</a:t>
            </a:r>
            <a:r>
              <a:rPr lang="ru-RU" sz="1400" dirty="0"/>
              <a:t>„</a:t>
            </a:r>
            <a:r>
              <a:rPr lang="de-DE" sz="1400" dirty="0"/>
              <a:t>All Items“ 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3DAAE488-1018-8D64-7F86-93BEF91DA1D7}"/>
              </a:ext>
            </a:extLst>
          </p:cNvPr>
          <p:cNvSpPr/>
          <p:nvPr/>
        </p:nvSpPr>
        <p:spPr>
          <a:xfrm>
            <a:off x="5031534" y="5141965"/>
            <a:ext cx="2122714" cy="671804"/>
          </a:xfrm>
          <a:prstGeom prst="wedgeRectCallout">
            <a:avLst>
              <a:gd name="adj1" fmla="val -19019"/>
              <a:gd name="adj2" fmla="val -10489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5. </a:t>
            </a:r>
            <a:r>
              <a:rPr lang="ru-RU" sz="1400" dirty="0"/>
              <a:t>„</a:t>
            </a:r>
            <a:r>
              <a:rPr lang="de-DE" sz="1400" dirty="0" err="1"/>
              <a:t>Active</a:t>
            </a:r>
            <a:r>
              <a:rPr lang="de-DE" sz="1400" dirty="0"/>
              <a:t> </a:t>
            </a:r>
            <a:r>
              <a:rPr lang="de-DE" sz="1400" dirty="0" err="1"/>
              <a:t>Escalations</a:t>
            </a:r>
            <a:r>
              <a:rPr lang="de-DE" sz="1400" dirty="0"/>
              <a:t>“ </a:t>
            </a: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5837391A-5EBD-262C-D56D-7A95C4F95A43}"/>
              </a:ext>
            </a:extLst>
          </p:cNvPr>
          <p:cNvSpPr/>
          <p:nvPr/>
        </p:nvSpPr>
        <p:spPr>
          <a:xfrm>
            <a:off x="2174033" y="4646645"/>
            <a:ext cx="1938434" cy="925620"/>
          </a:xfrm>
          <a:prstGeom prst="wedgeRectCallout">
            <a:avLst>
              <a:gd name="adj1" fmla="val 60996"/>
              <a:gd name="adj2" fmla="val -1673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6. </a:t>
            </a:r>
            <a:r>
              <a:rPr lang="ru-RU" sz="1400" dirty="0"/>
              <a:t>„</a:t>
            </a:r>
            <a:r>
              <a:rPr lang="de-DE" sz="1400" dirty="0" err="1"/>
              <a:t>Inactive</a:t>
            </a:r>
            <a:r>
              <a:rPr lang="de-DE" sz="1400" dirty="0"/>
              <a:t> Items“ </a:t>
            </a:r>
          </a:p>
        </p:txBody>
      </p:sp>
    </p:spTree>
    <p:extLst>
      <p:ext uri="{BB962C8B-B14F-4D97-AF65-F5344CB8AC3E}">
        <p14:creationId xmlns:p14="http://schemas.microsoft.com/office/powerpoint/2010/main" val="4720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04CD4-D74E-68C2-6876-719774BE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2" y="260852"/>
            <a:ext cx="5902779" cy="373630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PPM Portfolio Item Dashboard II: Basic data</a:t>
            </a:r>
            <a:endParaRPr lang="de-DE" sz="2500" b="1" dirty="0"/>
          </a:p>
        </p:txBody>
      </p:sp>
      <p:pic>
        <p:nvPicPr>
          <p:cNvPr id="6" name="Inhaltsplatzhalter 5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9F816320-5E2D-5724-A0B4-D9CAD48A9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1324499"/>
            <a:ext cx="8743723" cy="380733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2604A5-C716-14D1-D4E2-442A4A3F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94229033-1718-64C0-01B3-0FBF5A8AD0B4}"/>
              </a:ext>
            </a:extLst>
          </p:cNvPr>
          <p:cNvSpPr/>
          <p:nvPr/>
        </p:nvSpPr>
        <p:spPr>
          <a:xfrm>
            <a:off x="1576874" y="4992325"/>
            <a:ext cx="1847461" cy="989045"/>
          </a:xfrm>
          <a:prstGeom prst="wedgeRectCallout">
            <a:avLst>
              <a:gd name="adj1" fmla="val -38409"/>
              <a:gd name="adj2" fmla="val -10353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1. Portfolio item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A498AC36-7E4B-6851-EFA1-D11339D1DABE}"/>
              </a:ext>
            </a:extLst>
          </p:cNvPr>
          <p:cNvSpPr/>
          <p:nvPr/>
        </p:nvSpPr>
        <p:spPr>
          <a:xfrm>
            <a:off x="6858000" y="3816220"/>
            <a:ext cx="1950098" cy="886409"/>
          </a:xfrm>
          <a:prstGeom prst="wedgeRectCallout">
            <a:avLst>
              <a:gd name="adj1" fmla="val 20667"/>
              <a:gd name="adj2" fmla="val -13625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Actions such as show and Refresh, Settings</a:t>
            </a:r>
            <a:endParaRPr lang="de-DE" sz="1400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0EE7C674-F76E-0662-BDE9-0DFDFEA83252}"/>
              </a:ext>
            </a:extLst>
          </p:cNvPr>
          <p:cNvSpPr/>
          <p:nvPr/>
        </p:nvSpPr>
        <p:spPr>
          <a:xfrm>
            <a:off x="6335486" y="1604865"/>
            <a:ext cx="1867288" cy="653144"/>
          </a:xfrm>
          <a:prstGeom prst="wedgeRectCallout">
            <a:avLst>
              <a:gd name="adj1" fmla="val 68472"/>
              <a:gd name="adj2" fmla="val 2068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3. Start button according to filters</a:t>
            </a:r>
            <a:endParaRPr lang="de-DE" sz="16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DEA9630E-59C5-954E-05FC-5268C7ED33D8}"/>
              </a:ext>
            </a:extLst>
          </p:cNvPr>
          <p:cNvSpPr/>
          <p:nvPr/>
        </p:nvSpPr>
        <p:spPr>
          <a:xfrm>
            <a:off x="4301412" y="1492897"/>
            <a:ext cx="1418253" cy="653144"/>
          </a:xfrm>
          <a:prstGeom prst="wedgeRectCallout">
            <a:avLst>
              <a:gd name="adj1" fmla="val -79385"/>
              <a:gd name="adj2" fmla="val 3964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5. Filter </a:t>
            </a:r>
            <a:r>
              <a:rPr lang="de-DE" sz="1600" dirty="0" err="1"/>
              <a:t>options</a:t>
            </a:r>
            <a:endParaRPr lang="de-DE" sz="16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F3B2C47-7B63-981A-D6B9-5467921B78C1}"/>
              </a:ext>
            </a:extLst>
          </p:cNvPr>
          <p:cNvSpPr/>
          <p:nvPr/>
        </p:nvSpPr>
        <p:spPr>
          <a:xfrm>
            <a:off x="435623" y="2146041"/>
            <a:ext cx="3738077" cy="410547"/>
          </a:xfrm>
          <a:prstGeom prst="rect">
            <a:avLst/>
          </a:prstGeom>
          <a:noFill/>
          <a:ln w="28575">
            <a:solidFill>
              <a:srgbClr val="4F78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D1DDC0A-653B-4912-BCA3-5C161B63BE5C}"/>
              </a:ext>
            </a:extLst>
          </p:cNvPr>
          <p:cNvSpPr/>
          <p:nvPr/>
        </p:nvSpPr>
        <p:spPr>
          <a:xfrm>
            <a:off x="8708377" y="1884784"/>
            <a:ext cx="273504" cy="280366"/>
          </a:xfrm>
          <a:prstGeom prst="rect">
            <a:avLst/>
          </a:prstGeom>
          <a:noFill/>
          <a:ln w="28575">
            <a:solidFill>
              <a:srgbClr val="4F78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5D3DC5D-BFD3-E194-4C6A-F6CFC47BA203}"/>
              </a:ext>
            </a:extLst>
          </p:cNvPr>
          <p:cNvSpPr/>
          <p:nvPr/>
        </p:nvSpPr>
        <p:spPr>
          <a:xfrm>
            <a:off x="8202775" y="2678335"/>
            <a:ext cx="779106" cy="269692"/>
          </a:xfrm>
          <a:prstGeom prst="rect">
            <a:avLst/>
          </a:prstGeom>
          <a:noFill/>
          <a:ln w="28575">
            <a:solidFill>
              <a:srgbClr val="4F78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76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5FD72-2645-A624-926D-EC0A75E8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3" y="242190"/>
            <a:ext cx="6938477" cy="410952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PPM Portfolio Item Dashboard III: Filter options</a:t>
            </a:r>
            <a:endParaRPr lang="de-DE" sz="2500" b="1" dirty="0"/>
          </a:p>
        </p:txBody>
      </p:sp>
      <p:pic>
        <p:nvPicPr>
          <p:cNvPr id="6" name="Inhaltsplatzhalter 5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9C486271-AC40-20EB-796F-58DB2C201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" y="2842697"/>
            <a:ext cx="4667920" cy="297805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C1F700-B359-05EA-07A6-23F724E8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EA3F1006-6513-3886-B197-1D8E4301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27" y="2842698"/>
            <a:ext cx="4379573" cy="2978050"/>
          </a:xfrm>
          <a:prstGeom prst="rect">
            <a:avLst/>
          </a:prstGeom>
        </p:spPr>
      </p:pic>
      <p:pic>
        <p:nvPicPr>
          <p:cNvPr id="10" name="Grafik 9" descr="Ein Bild, das Text, Reihe, Schrift, Zahl enthält.&#10;&#10;Automatisch generierte Beschreibung">
            <a:extLst>
              <a:ext uri="{FF2B5EF4-FFF2-40B4-BE49-F238E27FC236}">
                <a16:creationId xmlns:a16="http://schemas.microsoft.com/office/drawing/2014/main" id="{81E2D16E-332B-DF44-092B-F0E6ECE29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" y="1037252"/>
            <a:ext cx="8877786" cy="130884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C85B4B6-1335-1401-537E-52684D0C3914}"/>
              </a:ext>
            </a:extLst>
          </p:cNvPr>
          <p:cNvSpPr/>
          <p:nvPr/>
        </p:nvSpPr>
        <p:spPr>
          <a:xfrm>
            <a:off x="270588" y="1408922"/>
            <a:ext cx="3760236" cy="410952"/>
          </a:xfrm>
          <a:prstGeom prst="rect">
            <a:avLst/>
          </a:prstGeom>
          <a:noFill/>
          <a:ln w="28575">
            <a:solidFill>
              <a:srgbClr val="4F78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3B0A34CA-17DA-FB2E-3E90-36530D7FDE38}"/>
              </a:ext>
            </a:extLst>
          </p:cNvPr>
          <p:cNvSpPr/>
          <p:nvPr/>
        </p:nvSpPr>
        <p:spPr>
          <a:xfrm>
            <a:off x="4764427" y="923731"/>
            <a:ext cx="2102904" cy="896143"/>
          </a:xfrm>
          <a:prstGeom prst="wedgeRectCallout">
            <a:avLst>
              <a:gd name="adj1" fmla="val -76981"/>
              <a:gd name="adj2" fmla="val 2189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</a:t>
            </a:r>
            <a:r>
              <a:rPr lang="de-DE" sz="1600" dirty="0"/>
              <a:t>. Filter Options</a:t>
            </a: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6019CA36-18F7-7E53-45E0-8A16648086A6}"/>
              </a:ext>
            </a:extLst>
          </p:cNvPr>
          <p:cNvSpPr/>
          <p:nvPr/>
        </p:nvSpPr>
        <p:spPr>
          <a:xfrm>
            <a:off x="1978090" y="2472612"/>
            <a:ext cx="1632857" cy="643812"/>
          </a:xfrm>
          <a:prstGeom prst="wedgeRectCallout">
            <a:avLst>
              <a:gd name="adj1" fmla="val 444"/>
              <a:gd name="adj2" fmla="val 7409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2. Filter Item ID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C746B934-341B-5092-D0EC-248635A2E30E}"/>
              </a:ext>
            </a:extLst>
          </p:cNvPr>
          <p:cNvSpPr/>
          <p:nvPr/>
        </p:nvSpPr>
        <p:spPr>
          <a:xfrm>
            <a:off x="6646010" y="2408301"/>
            <a:ext cx="1632857" cy="643812"/>
          </a:xfrm>
          <a:prstGeom prst="wedgeRectCallout">
            <a:avLst>
              <a:gd name="adj1" fmla="val 444"/>
              <a:gd name="adj2" fmla="val 7409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3. Filter Item Name</a:t>
            </a:r>
          </a:p>
        </p:txBody>
      </p:sp>
    </p:spTree>
    <p:extLst>
      <p:ext uri="{BB962C8B-B14F-4D97-AF65-F5344CB8AC3E}">
        <p14:creationId xmlns:p14="http://schemas.microsoft.com/office/powerpoint/2010/main" val="125753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54CA4-672A-BF9E-8354-B05D623A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18" y="136524"/>
            <a:ext cx="8515351" cy="745512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PPM Portfolio Item Dashboard IV: Jump to the Portfolio Item screen</a:t>
            </a:r>
            <a:endParaRPr lang="de-DE" sz="25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860815-274E-4B1B-631F-7016EDC7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  <p:pic>
        <p:nvPicPr>
          <p:cNvPr id="6" name="Grafik 5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3DA1CBD9-CF4E-D621-4604-3E2F7F5B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996"/>
            <a:ext cx="9144000" cy="2504004"/>
          </a:xfrm>
          <a:prstGeom prst="rect">
            <a:avLst/>
          </a:prstGeom>
        </p:spPr>
      </p:pic>
      <p:pic>
        <p:nvPicPr>
          <p:cNvPr id="8" name="Grafik 7" descr="Ein Bild, das Text, Software, Webseite, Zahl enthält.&#10;&#10;Automatisch generierte Beschreibung">
            <a:extLst>
              <a:ext uri="{FF2B5EF4-FFF2-40B4-BE49-F238E27FC236}">
                <a16:creationId xmlns:a16="http://schemas.microsoft.com/office/drawing/2014/main" id="{306B6F24-D95C-672E-FC34-C58B00A8D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7" y="2845185"/>
            <a:ext cx="7212563" cy="308781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FE9C0D9-8468-4D56-1C29-B4F372FF70A7}"/>
              </a:ext>
            </a:extLst>
          </p:cNvPr>
          <p:cNvSpPr/>
          <p:nvPr/>
        </p:nvSpPr>
        <p:spPr>
          <a:xfrm>
            <a:off x="93306" y="2811556"/>
            <a:ext cx="1632857" cy="233917"/>
          </a:xfrm>
          <a:prstGeom prst="rect">
            <a:avLst/>
          </a:prstGeom>
          <a:noFill/>
          <a:ln w="28575">
            <a:solidFill>
              <a:srgbClr val="4F78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9AEADEEF-51A9-F066-F637-0873B5E49551}"/>
              </a:ext>
            </a:extLst>
          </p:cNvPr>
          <p:cNvSpPr/>
          <p:nvPr/>
        </p:nvSpPr>
        <p:spPr>
          <a:xfrm>
            <a:off x="162118" y="4021493"/>
            <a:ext cx="1676013" cy="802433"/>
          </a:xfrm>
          <a:prstGeom prst="wedgeRectCallout">
            <a:avLst>
              <a:gd name="adj1" fmla="val -18965"/>
              <a:gd name="adj2" fmla="val -16424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Select the relevant portfolio element</a:t>
            </a:r>
            <a:endParaRPr lang="de-DE" sz="1400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B5F5B7E4-D8BF-748E-E45C-2CB4069BE0C9}"/>
              </a:ext>
            </a:extLst>
          </p:cNvPr>
          <p:cNvSpPr/>
          <p:nvPr/>
        </p:nvSpPr>
        <p:spPr>
          <a:xfrm>
            <a:off x="7417837" y="2117995"/>
            <a:ext cx="1632857" cy="1031033"/>
          </a:xfrm>
          <a:prstGeom prst="wedgeRectCallout">
            <a:avLst>
              <a:gd name="adj1" fmla="val -47690"/>
              <a:gd name="adj2" fmla="val 7698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2. Go to Portfolio item</a:t>
            </a:r>
            <a:endParaRPr lang="de-DE" sz="1600" dirty="0"/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CEA5FFF8-73A1-EBA6-8204-9C56A97CA857}"/>
              </a:ext>
            </a:extLst>
          </p:cNvPr>
          <p:cNvSpPr/>
          <p:nvPr/>
        </p:nvSpPr>
        <p:spPr>
          <a:xfrm>
            <a:off x="909735" y="5290457"/>
            <a:ext cx="2645228" cy="642547"/>
          </a:xfrm>
          <a:prstGeom prst="wedgeRectCallout">
            <a:avLst>
              <a:gd name="adj1" fmla="val 22863"/>
              <a:gd name="adj2" fmla="val -19307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Data </a:t>
            </a:r>
            <a:r>
              <a:rPr lang="en-US" sz="1400" dirty="0" err="1"/>
              <a:t>customisation</a:t>
            </a:r>
            <a:r>
              <a:rPr lang="en-US" sz="1400" dirty="0"/>
              <a:t> in the SAP standard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5174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685</Words>
  <Application>Microsoft Office PowerPoint</Application>
  <PresentationFormat>Bildschirmpräsentation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Milliarum WebDynpro Apps: General conditions</vt:lpstr>
      <vt:lpstr>Apps for EPPM Projects - PPM Portfolio Item dashboard</vt:lpstr>
      <vt:lpstr>PPM Portfolio Item Dashboard I: Tiles</vt:lpstr>
      <vt:lpstr>PPM Portfolio Item Dashboard II: Basic data</vt:lpstr>
      <vt:lpstr>PPM Portfolio Item Dashboard III: Filter options</vt:lpstr>
      <vt:lpstr>PPM Portfolio Item Dashboard IV: Jump to the Portfolio Item screen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38</cp:revision>
  <dcterms:created xsi:type="dcterms:W3CDTF">2021-06-09T08:12:25Z</dcterms:created>
  <dcterms:modified xsi:type="dcterms:W3CDTF">2024-03-21T10:04:48Z</dcterms:modified>
</cp:coreProperties>
</file>