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3DC67-12E0-4CC2-BAA4-4DC995FFA60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8683626-5BCB-422D-8090-5CB39FFA791D}" type="pres">
      <dgm:prSet presAssocID="{1B63DC67-12E0-4CC2-BAA4-4DC995FFA60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4A71941-A3B3-4E09-9A57-15B8A563ADC7}" type="presOf" srcId="{1B63DC67-12E0-4CC2-BAA4-4DC995FFA604}" destId="{E8683626-5BCB-422D-8090-5CB39FFA791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5E57D-93CC-408B-A0DF-C503A03D41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409649"/>
            <a:ext cx="4828030" cy="57058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Apps for SAP Project and Portfolio Management</a:t>
            </a:r>
            <a:endParaRPr lang="de-DE" sz="4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021967-B79A-9E01-DF91-5FD076E9A108}"/>
              </a:ext>
            </a:extLst>
          </p:cNvPr>
          <p:cNvSpPr txBox="1"/>
          <p:nvPr/>
        </p:nvSpPr>
        <p:spPr>
          <a:xfrm>
            <a:off x="205272" y="5150497"/>
            <a:ext cx="682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Milliarum</a:t>
            </a:r>
            <a:r>
              <a:rPr lang="de-DE" sz="2400" b="1" dirty="0"/>
              <a:t> App:</a:t>
            </a:r>
            <a:r>
              <a:rPr lang="ru-RU" sz="2400" b="1" dirty="0"/>
              <a:t> </a:t>
            </a:r>
            <a:r>
              <a:rPr lang="en-US" sz="2400" b="1" dirty="0"/>
              <a:t>PPM Portfolio elements multi-overview page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8" y="288843"/>
            <a:ext cx="3000958" cy="392291"/>
          </a:xfrm>
        </p:spPr>
        <p:txBody>
          <a:bodyPr>
            <a:normAutofit fontScale="90000"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49" y="1223020"/>
            <a:ext cx="8229600" cy="485824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Our focus is on Project Management, Product Development, </a:t>
            </a:r>
            <a:r>
              <a:rPr lang="en-US" sz="4900" dirty="0" err="1"/>
              <a:t>customised</a:t>
            </a:r>
            <a:r>
              <a:rPr lang="en-US" sz="4900" dirty="0"/>
              <a:t> production and resource management processes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4900" dirty="0"/>
          </a:p>
          <a:p>
            <a:pPr marL="0" indent="0">
              <a:buNone/>
            </a:pPr>
            <a:r>
              <a:rPr lang="en-US" sz="4900" dirty="0">
                <a:solidFill>
                  <a:srgbClr val="4F788D"/>
                </a:solidFill>
              </a:rPr>
              <a:t>•</a:t>
            </a:r>
            <a:r>
              <a:rPr lang="en-US" sz="4900" dirty="0"/>
              <a:t> With the </a:t>
            </a:r>
            <a:r>
              <a:rPr lang="en-US" sz="4900" dirty="0" err="1"/>
              <a:t>Milliarum</a:t>
            </a:r>
            <a:r>
              <a:rPr lang="en-US" sz="4900" dirty="0"/>
              <a:t> Cockpit (MC) and its content packages, as well as the </a:t>
            </a:r>
            <a:r>
              <a:rPr lang="en-US" sz="4900" dirty="0" err="1"/>
              <a:t>Milliarum</a:t>
            </a:r>
            <a:r>
              <a:rPr lang="en-US" sz="4900" dirty="0"/>
              <a:t> Apps we have </a:t>
            </a:r>
            <a:r>
              <a:rPr lang="en-US" sz="4900" dirty="0" err="1"/>
              <a:t>standardised</a:t>
            </a:r>
            <a:r>
              <a:rPr lang="en-US" sz="49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527D66F-9CEA-4F9E-9DCC-D0A90581D2DF}"/>
              </a:ext>
            </a:extLst>
          </p:cNvPr>
          <p:cNvGraphicFramePr/>
          <p:nvPr/>
        </p:nvGraphicFramePr>
        <p:xfrm>
          <a:off x="4887763" y="3066835"/>
          <a:ext cx="4415162" cy="285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468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7" y="176877"/>
            <a:ext cx="4017995" cy="504258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F6D1F-DBBC-B0CB-16C4-701643D2E0EE}"/>
              </a:ext>
            </a:extLst>
          </p:cNvPr>
          <p:cNvSpPr txBox="1"/>
          <p:nvPr/>
        </p:nvSpPr>
        <p:spPr>
          <a:xfrm>
            <a:off x="485192" y="1141910"/>
            <a:ext cx="81642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Standardised</a:t>
            </a:r>
            <a:r>
              <a:rPr lang="de-DE" sz="1900" dirty="0"/>
              <a:t> UI5 </a:t>
            </a:r>
            <a:r>
              <a:rPr lang="de-DE" sz="1900" dirty="0" err="1"/>
              <a:t>or</a:t>
            </a:r>
            <a:r>
              <a:rPr lang="de-DE" sz="1900" dirty="0"/>
              <a:t>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apps</a:t>
            </a:r>
            <a:r>
              <a:rPr lang="de-DE" sz="1900" dirty="0"/>
              <a:t> "</a:t>
            </a:r>
            <a:r>
              <a:rPr lang="de-DE" sz="1900" dirty="0" err="1"/>
              <a:t>for</a:t>
            </a:r>
            <a:r>
              <a:rPr lang="de-DE" sz="1900" dirty="0"/>
              <a:t> quick </a:t>
            </a:r>
            <a:r>
              <a:rPr lang="de-DE" sz="1900" dirty="0" err="1"/>
              <a:t>usage</a:t>
            </a:r>
            <a:r>
              <a:rPr lang="de-DE" sz="1900" dirty="0"/>
              <a:t>„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"Modern" and simple User Interface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Can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immediately</a:t>
            </a:r>
            <a:r>
              <a:rPr lang="de-DE" sz="1900" dirty="0"/>
              <a:t> due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preconfigured</a:t>
            </a:r>
            <a:r>
              <a:rPr lang="de-DE" sz="1900" dirty="0"/>
              <a:t> </a:t>
            </a:r>
            <a:r>
              <a:rPr lang="de-DE" sz="1900" dirty="0" err="1"/>
              <a:t>scope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delivery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Runs </a:t>
            </a:r>
            <a:r>
              <a:rPr lang="de-DE" sz="1900" dirty="0" err="1"/>
              <a:t>with</a:t>
            </a:r>
            <a:r>
              <a:rPr lang="de-DE" sz="1900" dirty="0"/>
              <a:t> PPM 6.1/ERP EHP8 and SAP_UI 7.54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higher</a:t>
            </a:r>
            <a:r>
              <a:rPr lang="de-DE" sz="1900" dirty="0"/>
              <a:t> and </a:t>
            </a:r>
            <a:r>
              <a:rPr lang="de-DE" sz="1900" dirty="0" err="1"/>
              <a:t>for</a:t>
            </a:r>
            <a:r>
              <a:rPr lang="de-DE" sz="1900" dirty="0"/>
              <a:t> all S/4HANA </a:t>
            </a:r>
            <a:r>
              <a:rPr lang="de-DE" sz="1900" dirty="0" err="1"/>
              <a:t>releases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 err="1"/>
              <a:t>Delivery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transport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Language </a:t>
            </a:r>
            <a:r>
              <a:rPr lang="de-DE" sz="1900" dirty="0" err="1"/>
              <a:t>versions</a:t>
            </a:r>
            <a:r>
              <a:rPr lang="de-DE" sz="1900" dirty="0"/>
              <a:t>: German and English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Licence </a:t>
            </a:r>
            <a:r>
              <a:rPr lang="de-DE" sz="1900" dirty="0" err="1"/>
              <a:t>model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maintenance</a:t>
            </a:r>
            <a:r>
              <a:rPr lang="de-DE" sz="1900" dirty="0"/>
              <a:t>/support (17% </a:t>
            </a:r>
            <a:r>
              <a:rPr lang="de-DE" sz="1900" dirty="0" err="1"/>
              <a:t>annually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Customised</a:t>
            </a:r>
            <a:r>
              <a:rPr lang="de-DE" sz="1900" dirty="0"/>
              <a:t> </a:t>
            </a:r>
            <a:r>
              <a:rPr lang="de-DE" sz="1900" dirty="0" err="1"/>
              <a:t>expansion</a:t>
            </a:r>
            <a:r>
              <a:rPr lang="de-DE" sz="1900" dirty="0"/>
              <a:t> </a:t>
            </a:r>
            <a:r>
              <a:rPr lang="de-DE" sz="1900" dirty="0" err="1"/>
              <a:t>options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Interface </a:t>
            </a:r>
            <a:r>
              <a:rPr lang="de-DE" sz="1900" dirty="0" err="1"/>
              <a:t>customisation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part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SAP </a:t>
            </a:r>
            <a:r>
              <a:rPr lang="de-DE" sz="1900" dirty="0" err="1"/>
              <a:t>infrastructure</a:t>
            </a:r>
            <a:r>
              <a:rPr lang="de-DE" sz="1900" dirty="0"/>
              <a:t> (SAP UI5 </a:t>
            </a:r>
            <a:r>
              <a:rPr lang="de-DE" sz="1900" dirty="0" err="1"/>
              <a:t>flexibility</a:t>
            </a:r>
            <a:r>
              <a:rPr lang="de-DE" sz="1900" dirty="0"/>
              <a:t>,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configuration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Marketing/Sales via </a:t>
            </a:r>
            <a:r>
              <a:rPr lang="de-DE" sz="1900" dirty="0" err="1"/>
              <a:t>Milliarum</a:t>
            </a:r>
            <a:r>
              <a:rPr lang="de-DE" sz="1900" dirty="0"/>
              <a:t> </a:t>
            </a:r>
            <a:r>
              <a:rPr lang="de-DE" sz="1900" dirty="0" err="1"/>
              <a:t>website</a:t>
            </a:r>
            <a:r>
              <a:rPr lang="de-DE" sz="1900" dirty="0"/>
              <a:t> (Apps </a:t>
            </a:r>
            <a:r>
              <a:rPr lang="de-DE" sz="1900" dirty="0" err="1"/>
              <a:t>area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Ticket </a:t>
            </a:r>
            <a:r>
              <a:rPr lang="de-DE" sz="1900" dirty="0" err="1"/>
              <a:t>system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customer</a:t>
            </a:r>
            <a:r>
              <a:rPr lang="de-DE" sz="1900" dirty="0"/>
              <a:t> </a:t>
            </a:r>
            <a:r>
              <a:rPr lang="de-DE" sz="1900" dirty="0" err="1"/>
              <a:t>reports</a:t>
            </a:r>
            <a:r>
              <a:rPr lang="de-DE" sz="1900" dirty="0"/>
              <a:t> via </a:t>
            </a:r>
            <a:r>
              <a:rPr lang="de-DE" sz="1900" dirty="0" err="1"/>
              <a:t>Mantis</a:t>
            </a:r>
            <a:endParaRPr lang="de-DE" sz="19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8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0F972-391C-99F8-4CA8-A391EC44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31" y="136524"/>
            <a:ext cx="7610281" cy="504258"/>
          </a:xfrm>
        </p:spPr>
        <p:txBody>
          <a:bodyPr>
            <a:normAutofit/>
          </a:bodyPr>
          <a:lstStyle/>
          <a:p>
            <a:r>
              <a:rPr lang="en-US" sz="2500" b="1" dirty="0"/>
              <a:t>App for PPM Portfolio items Overview Page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3433BB-1EB8-092C-3A9F-6D2BDD3C7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77" y="1122270"/>
            <a:ext cx="7886700" cy="461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 err="1"/>
              <a:t>Functional</a:t>
            </a:r>
            <a:r>
              <a:rPr lang="de-DE" sz="1600" b="1" dirty="0"/>
              <a:t> </a:t>
            </a:r>
            <a:r>
              <a:rPr lang="de-DE" sz="1600" b="1" dirty="0" err="1"/>
              <a:t>scope</a:t>
            </a:r>
            <a:endParaRPr lang="de-DE" sz="1600" b="1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400" dirty="0"/>
              <a:t> Display </a:t>
            </a:r>
            <a:r>
              <a:rPr lang="de-DE" sz="1400" dirty="0" err="1"/>
              <a:t>of</a:t>
            </a:r>
            <a:r>
              <a:rPr lang="de-DE" sz="1400" dirty="0"/>
              <a:t> PPM </a:t>
            </a:r>
            <a:r>
              <a:rPr lang="de-DE" sz="1400" dirty="0" err="1"/>
              <a:t>portfolio</a:t>
            </a:r>
            <a:r>
              <a:rPr lang="de-DE" sz="1400" dirty="0"/>
              <a:t> item </a:t>
            </a:r>
            <a:r>
              <a:rPr lang="de-DE" sz="1400" dirty="0" err="1"/>
              <a:t>dashboard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r>
              <a:rPr lang="de-DE" sz="1400" dirty="0"/>
              <a:t> in a modern Fiori interface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200" dirty="0"/>
              <a:t> </a:t>
            </a:r>
            <a:r>
              <a:rPr lang="de-DE" sz="1400" dirty="0" err="1"/>
              <a:t>Graphical</a:t>
            </a:r>
            <a:r>
              <a:rPr lang="de-DE" sz="1400" dirty="0"/>
              <a:t> and/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tabular</a:t>
            </a:r>
            <a:r>
              <a:rPr lang="de-DE" sz="1400" dirty="0"/>
              <a:t> </a:t>
            </a:r>
            <a:r>
              <a:rPr lang="de-DE" sz="1400" dirty="0" err="1"/>
              <a:t>representation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portfolio</a:t>
            </a:r>
            <a:r>
              <a:rPr lang="de-DE" sz="1400" dirty="0"/>
              <a:t> </a:t>
            </a:r>
            <a:r>
              <a:rPr lang="de-DE" sz="1400" dirty="0" err="1"/>
              <a:t>items</a:t>
            </a:r>
            <a:r>
              <a:rPr lang="de-DE" sz="1400" dirty="0"/>
              <a:t> in </a:t>
            </a:r>
            <a:r>
              <a:rPr lang="de-DE" sz="1400" dirty="0" err="1"/>
              <a:t>cards</a:t>
            </a:r>
            <a:endParaRPr lang="de-DE" sz="1400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400" dirty="0"/>
              <a:t> </a:t>
            </a:r>
            <a:r>
              <a:rPr lang="de-DE" sz="1400" dirty="0" err="1"/>
              <a:t>Customising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definition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cards</a:t>
            </a:r>
            <a:endParaRPr lang="de-DE" sz="1400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400" dirty="0"/>
              <a:t> </a:t>
            </a:r>
            <a:r>
              <a:rPr lang="de-DE" sz="1400" dirty="0" err="1"/>
              <a:t>Delivery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over</a:t>
            </a:r>
            <a:r>
              <a:rPr lang="de-DE" sz="1400" dirty="0"/>
              <a:t> 10 </a:t>
            </a:r>
            <a:r>
              <a:rPr lang="de-DE" sz="1400" dirty="0" err="1"/>
              <a:t>preconfigured</a:t>
            </a:r>
            <a:r>
              <a:rPr lang="de-DE" sz="1400" dirty="0"/>
              <a:t> </a:t>
            </a:r>
            <a:r>
              <a:rPr lang="de-DE" sz="1400" dirty="0" err="1"/>
              <a:t>cards</a:t>
            </a:r>
            <a:endParaRPr lang="de-DE" sz="1400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200" dirty="0"/>
              <a:t> </a:t>
            </a:r>
            <a:r>
              <a:rPr lang="de-DE" sz="1400" dirty="0"/>
              <a:t>Jump </a:t>
            </a:r>
            <a:r>
              <a:rPr lang="de-DE" sz="1400" dirty="0" err="1"/>
              <a:t>to</a:t>
            </a:r>
            <a:r>
              <a:rPr lang="de-DE" sz="1400" dirty="0"/>
              <a:t> Single Item </a:t>
            </a:r>
            <a:r>
              <a:rPr lang="de-DE" sz="1400" dirty="0" err="1"/>
              <a:t>Overview</a:t>
            </a:r>
            <a:r>
              <a:rPr lang="de-DE" sz="1400" dirty="0"/>
              <a:t> Page* and SAP Standard PPM </a:t>
            </a:r>
            <a:r>
              <a:rPr lang="de-DE" sz="1400" dirty="0" err="1"/>
              <a:t>functions</a:t>
            </a: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600" b="1" dirty="0" err="1"/>
              <a:t>Requirements</a:t>
            </a:r>
            <a:endParaRPr lang="de-DE" sz="1600" b="1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400" dirty="0"/>
              <a:t> Fiori Launchpad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200" dirty="0"/>
              <a:t> </a:t>
            </a:r>
            <a:r>
              <a:rPr lang="de-DE" sz="1400" dirty="0" err="1"/>
              <a:t>Customising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portfolio</a:t>
            </a:r>
            <a:r>
              <a:rPr lang="de-DE" sz="1400" dirty="0"/>
              <a:t> item </a:t>
            </a:r>
            <a:r>
              <a:rPr lang="de-DE" sz="1400" dirty="0" err="1"/>
              <a:t>dashboard</a:t>
            </a:r>
            <a:r>
              <a:rPr lang="de-DE" sz="1400" dirty="0"/>
              <a:t> in SAP PPM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600" b="1" dirty="0"/>
              <a:t>Benefits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600" dirty="0">
                <a:solidFill>
                  <a:srgbClr val="4F788D"/>
                </a:solidFill>
              </a:rPr>
              <a:t> </a:t>
            </a:r>
            <a:r>
              <a:rPr lang="en-US" sz="1400" dirty="0"/>
              <a:t>Graphical representation of the most important key figures for portfolio items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400" dirty="0">
                <a:solidFill>
                  <a:srgbClr val="4F788D"/>
                </a:solidFill>
              </a:rPr>
              <a:t> </a:t>
            </a:r>
            <a:r>
              <a:rPr lang="en-US" sz="1400" dirty="0"/>
              <a:t>Online evaluation of the portfolio item data</a:t>
            </a:r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8A575C-F932-BDB1-4D3B-DE062274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74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F41A6-B386-E691-F8C6-7616CEB8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84016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/>
              <a:t>App PPM Portfolio Elements Overview Page</a:t>
            </a:r>
            <a:br>
              <a:rPr lang="en-US" sz="2500" b="1" dirty="0"/>
            </a:br>
            <a:r>
              <a:rPr lang="en-US" sz="2500" b="1" dirty="0"/>
              <a:t>Selection screen</a:t>
            </a:r>
            <a:endParaRPr lang="de-DE" sz="2500" b="1" dirty="0"/>
          </a:p>
        </p:txBody>
      </p:sp>
      <p:pic>
        <p:nvPicPr>
          <p:cNvPr id="6" name="Inhaltsplatzhalter 5" descr="Ein Bild, das Text, Software, Screenshot enthält.&#10;&#10;Automatisch generierte Beschreibung">
            <a:extLst>
              <a:ext uri="{FF2B5EF4-FFF2-40B4-BE49-F238E27FC236}">
                <a16:creationId xmlns:a16="http://schemas.microsoft.com/office/drawing/2014/main" id="{008672A6-47F7-C136-857B-E187AEEE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43"/>
            <a:ext cx="9157188" cy="306044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4F90C6-8EA5-AED7-325D-5B2B86EA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7572AD19-04E6-500E-456D-735D45330B53}"/>
              </a:ext>
            </a:extLst>
          </p:cNvPr>
          <p:cNvSpPr/>
          <p:nvPr/>
        </p:nvSpPr>
        <p:spPr>
          <a:xfrm>
            <a:off x="2425961" y="4325840"/>
            <a:ext cx="2435290" cy="1166327"/>
          </a:xfrm>
          <a:prstGeom prst="wedgeRectCallout">
            <a:avLst>
              <a:gd name="adj1" fmla="val -88266"/>
              <a:gd name="adj2" fmla="val -1127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Selection the dashboard scope to display data</a:t>
            </a:r>
            <a:endParaRPr lang="de-DE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28D50340-47CE-4AF2-0780-24247ECAC0AC}"/>
              </a:ext>
            </a:extLst>
          </p:cNvPr>
          <p:cNvSpPr/>
          <p:nvPr/>
        </p:nvSpPr>
        <p:spPr>
          <a:xfrm>
            <a:off x="4935896" y="3097763"/>
            <a:ext cx="2108716" cy="989045"/>
          </a:xfrm>
          <a:prstGeom prst="wedgeRectCallout">
            <a:avLst>
              <a:gd name="adj1" fmla="val -99594"/>
              <a:gd name="adj2" fmla="val -6863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Restriction of the dashboard 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17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40B09-C7C0-3DE7-8351-C7BDB256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13" y="0"/>
            <a:ext cx="7886700" cy="1049764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/>
              <a:t>App PPM Portfolio Elements Overview Page</a:t>
            </a:r>
            <a:br>
              <a:rPr lang="en-US" sz="2500" b="1" dirty="0"/>
            </a:br>
            <a:r>
              <a:rPr lang="en-US" sz="2500" b="1" dirty="0"/>
              <a:t>Result</a:t>
            </a:r>
            <a:endParaRPr lang="de-DE" sz="2500" b="1" dirty="0"/>
          </a:p>
        </p:txBody>
      </p:sp>
      <p:pic>
        <p:nvPicPr>
          <p:cNvPr id="6" name="Inhaltsplatzhalter 5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004E7518-77C3-6DE7-0855-2303C2341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897617"/>
            <a:ext cx="8957387" cy="124119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4CADB7-6038-7B49-55D5-E93B52CE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 descr="Ein Bild, das Text, Screenshot, Zahl, Diagramm enthält.&#10;&#10;Automatisch generierte Beschreibung">
            <a:extLst>
              <a:ext uri="{FF2B5EF4-FFF2-40B4-BE49-F238E27FC236}">
                <a16:creationId xmlns:a16="http://schemas.microsoft.com/office/drawing/2014/main" id="{426DC5DF-53B8-9879-A3F8-833EB04A29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9"/>
          <a:stretch/>
        </p:blipFill>
        <p:spPr>
          <a:xfrm>
            <a:off x="65314" y="2083008"/>
            <a:ext cx="2006082" cy="2265058"/>
          </a:xfrm>
          <a:prstGeom prst="rect">
            <a:avLst/>
          </a:prstGeom>
        </p:spPr>
      </p:pic>
      <p:pic>
        <p:nvPicPr>
          <p:cNvPr id="10" name="Grafik 9" descr="Ein Bild, das Reihe, Screenshot enthält.&#10;&#10;Automatisch generierte Beschreibung">
            <a:extLst>
              <a:ext uri="{FF2B5EF4-FFF2-40B4-BE49-F238E27FC236}">
                <a16:creationId xmlns:a16="http://schemas.microsoft.com/office/drawing/2014/main" id="{BDB28642-50C5-9761-5C7D-28CB9BB54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1" y="2276669"/>
            <a:ext cx="3956180" cy="1982473"/>
          </a:xfrm>
          <a:prstGeom prst="rect">
            <a:avLst/>
          </a:prstGeom>
        </p:spPr>
      </p:pic>
      <p:pic>
        <p:nvPicPr>
          <p:cNvPr id="12" name="Grafik 11" descr="Ein Bild, das Text, Schrift, Reihe, Zahl enthält.&#10;&#10;Automatisch generierte Beschreibung">
            <a:extLst>
              <a:ext uri="{FF2B5EF4-FFF2-40B4-BE49-F238E27FC236}">
                <a16:creationId xmlns:a16="http://schemas.microsoft.com/office/drawing/2014/main" id="{DBF4808D-CF1C-0B54-BE2D-A26D98AE3F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5"/>
          <a:stretch/>
        </p:blipFill>
        <p:spPr>
          <a:xfrm>
            <a:off x="0" y="4397002"/>
            <a:ext cx="6363478" cy="1305638"/>
          </a:xfrm>
          <a:prstGeom prst="rect">
            <a:avLst/>
          </a:prstGeom>
        </p:spPr>
      </p:pic>
      <p:pic>
        <p:nvPicPr>
          <p:cNvPr id="16" name="Grafik 15" descr="Ein Bild, das Text, Screenshot, Diagramm, Rechteck enthält.&#10;&#10;Automatisch generierte Beschreibung">
            <a:extLst>
              <a:ext uri="{FF2B5EF4-FFF2-40B4-BE49-F238E27FC236}">
                <a16:creationId xmlns:a16="http://schemas.microsoft.com/office/drawing/2014/main" id="{C2250EF9-B0DF-67AA-2E46-6FB55AFDB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67" y="2187745"/>
            <a:ext cx="3298966" cy="2160188"/>
          </a:xfrm>
          <a:prstGeom prst="rect">
            <a:avLst/>
          </a:prstGeom>
        </p:spPr>
      </p:pic>
      <p:pic>
        <p:nvPicPr>
          <p:cNvPr id="18" name="Grafik 17" descr="Ein Bild, das Text, Screenshot, Diagramm, Zahl enthält.&#10;&#10;Automatisch generierte Beschreibung">
            <a:extLst>
              <a:ext uri="{FF2B5EF4-FFF2-40B4-BE49-F238E27FC236}">
                <a16:creationId xmlns:a16="http://schemas.microsoft.com/office/drawing/2014/main" id="{66028934-6DC0-E6B7-2D58-D58DB78A0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347933"/>
            <a:ext cx="2620735" cy="1612450"/>
          </a:xfrm>
          <a:prstGeom prst="rect">
            <a:avLst/>
          </a:prstGeom>
        </p:spPr>
      </p:pic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C0220EB6-BF7C-B3FC-DE64-A591F15AA7C5}"/>
              </a:ext>
            </a:extLst>
          </p:cNvPr>
          <p:cNvSpPr/>
          <p:nvPr/>
        </p:nvSpPr>
        <p:spPr>
          <a:xfrm>
            <a:off x="4072814" y="4718325"/>
            <a:ext cx="2202024" cy="871666"/>
          </a:xfrm>
          <a:prstGeom prst="wedgeRectCallout">
            <a:avLst>
              <a:gd name="adj1" fmla="val -74714"/>
              <a:gd name="adj2" fmla="val 255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Tabular</a:t>
            </a:r>
            <a:r>
              <a:rPr lang="de-DE" sz="1600" dirty="0"/>
              <a:t> </a:t>
            </a:r>
            <a:r>
              <a:rPr lang="de-DE" sz="1600" dirty="0" err="1"/>
              <a:t>cards</a:t>
            </a:r>
            <a:endParaRPr lang="de-DE" sz="1600" dirty="0"/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A8090FDB-83C5-FCA4-5854-8A9B3C28AE22}"/>
              </a:ext>
            </a:extLst>
          </p:cNvPr>
          <p:cNvSpPr/>
          <p:nvPr/>
        </p:nvSpPr>
        <p:spPr>
          <a:xfrm>
            <a:off x="5271797" y="1418253"/>
            <a:ext cx="2006082" cy="858416"/>
          </a:xfrm>
          <a:prstGeom prst="wedgeRectCallout">
            <a:avLst>
              <a:gd name="adj1" fmla="val -21763"/>
              <a:gd name="adj2" fmla="val 7771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Graphic</a:t>
            </a:r>
            <a:r>
              <a:rPr lang="de-DE" sz="1600" dirty="0"/>
              <a:t> </a:t>
            </a:r>
            <a:r>
              <a:rPr lang="de-DE" sz="1600" dirty="0" err="1"/>
              <a:t>cards</a:t>
            </a:r>
            <a:endParaRPr lang="de-DE" sz="16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89A53CB-D102-1C94-281B-2B5D16EA0F45}"/>
              </a:ext>
            </a:extLst>
          </p:cNvPr>
          <p:cNvSpPr/>
          <p:nvPr/>
        </p:nvSpPr>
        <p:spPr>
          <a:xfrm>
            <a:off x="5682343" y="3909527"/>
            <a:ext cx="154824" cy="349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5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3885C-D551-AC5C-8296-60B5F55B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>
            <a:normAutofit/>
          </a:bodyPr>
          <a:lstStyle/>
          <a:p>
            <a:pPr algn="ctr"/>
            <a:r>
              <a:rPr lang="de-DE" sz="2500" b="1" dirty="0"/>
              <a:t>App PPM Portfolio Elements </a:t>
            </a:r>
            <a:r>
              <a:rPr lang="de-DE" sz="2500" b="1" dirty="0" err="1"/>
              <a:t>Overview</a:t>
            </a:r>
            <a:r>
              <a:rPr lang="de-DE" sz="2500" b="1" dirty="0"/>
              <a:t> Page</a:t>
            </a:r>
            <a:br>
              <a:rPr lang="de-DE" sz="2500" b="1" dirty="0"/>
            </a:br>
            <a:r>
              <a:rPr lang="de-DE" sz="2500" b="1" dirty="0" err="1"/>
              <a:t>Customising</a:t>
            </a:r>
            <a:endParaRPr lang="de-DE" sz="2500" b="1" dirty="0"/>
          </a:p>
        </p:txBody>
      </p:sp>
      <p:pic>
        <p:nvPicPr>
          <p:cNvPr id="6" name="Inhaltsplatzhalter 5" descr="Ein Bild, das Text, Zahl, Schrift, Software enthält.&#10;&#10;Automatisch generierte Beschreibung">
            <a:extLst>
              <a:ext uri="{FF2B5EF4-FFF2-40B4-BE49-F238E27FC236}">
                <a16:creationId xmlns:a16="http://schemas.microsoft.com/office/drawing/2014/main" id="{7F0149E6-C7D7-B11A-9209-9562AB782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91" b="23748"/>
          <a:stretch/>
        </p:blipFill>
        <p:spPr>
          <a:xfrm>
            <a:off x="261257" y="956739"/>
            <a:ext cx="7964844" cy="212719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8D09F9-568B-63DB-B913-CBECA18D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50FE0874-D351-419A-6E20-CCC158A03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 b="8988"/>
          <a:stretch/>
        </p:blipFill>
        <p:spPr>
          <a:xfrm>
            <a:off x="2198538" y="3372435"/>
            <a:ext cx="6861488" cy="1936009"/>
          </a:xfrm>
          <a:prstGeom prst="rect">
            <a:avLst/>
          </a:prstGeom>
        </p:spPr>
      </p:pic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621E9C45-2EB0-ADD8-0CEB-322B1829A1DB}"/>
              </a:ext>
            </a:extLst>
          </p:cNvPr>
          <p:cNvSpPr/>
          <p:nvPr/>
        </p:nvSpPr>
        <p:spPr>
          <a:xfrm>
            <a:off x="167951" y="3956180"/>
            <a:ext cx="1847461" cy="1110342"/>
          </a:xfrm>
          <a:prstGeom prst="wedgeRectCallout">
            <a:avLst>
              <a:gd name="adj1" fmla="val -18813"/>
              <a:gd name="adj2" fmla="val -11649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Definition of the cards in </a:t>
            </a:r>
            <a:r>
              <a:rPr lang="en-US" sz="1600" dirty="0" err="1"/>
              <a:t>customising</a:t>
            </a:r>
            <a:endParaRPr lang="de-DE" sz="16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56D2156A-A52F-9779-4E9C-A53209C5AD38}"/>
              </a:ext>
            </a:extLst>
          </p:cNvPr>
          <p:cNvSpPr/>
          <p:nvPr/>
        </p:nvSpPr>
        <p:spPr>
          <a:xfrm>
            <a:off x="5520224" y="2197522"/>
            <a:ext cx="2705877" cy="886409"/>
          </a:xfrm>
          <a:prstGeom prst="wedgeRectCallout">
            <a:avLst>
              <a:gd name="adj1" fmla="val -9434"/>
              <a:gd name="adj2" fmla="val 10776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Detail </a:t>
            </a:r>
            <a:r>
              <a:rPr lang="en-US" sz="1600" dirty="0" err="1"/>
              <a:t>customising</a:t>
            </a:r>
            <a:r>
              <a:rPr lang="en-US" sz="1600" dirty="0"/>
              <a:t> depending on the Card/Graphic type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7145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F5852-29BC-1424-1F21-2CA652F0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62" y="148885"/>
            <a:ext cx="2674387" cy="522920"/>
          </a:xfrm>
        </p:spPr>
        <p:txBody>
          <a:bodyPr>
            <a:normAutofit/>
          </a:bodyPr>
          <a:lstStyle/>
          <a:p>
            <a:r>
              <a:rPr lang="de-DE" sz="2500" b="1" dirty="0"/>
              <a:t>Contact &amp; Sales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5B100-8D0A-36C2-9057-B40ADFA4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3" y="1197346"/>
            <a:ext cx="7703587" cy="317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170708-1F96-9611-6648-CF61E104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1311E3-BD9F-5389-BA58-DB76446EC5E4}"/>
              </a:ext>
            </a:extLst>
          </p:cNvPr>
          <p:cNvSpPr txBox="1"/>
          <p:nvPr/>
        </p:nvSpPr>
        <p:spPr>
          <a:xfrm>
            <a:off x="3032449" y="4292082"/>
            <a:ext cx="2920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F889032-2D39-CADA-D719-E749C41C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59" y="4638318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759B9-619F-A72D-26CA-04A1C77A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36" y="4638318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1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540</Words>
  <Application>Microsoft Office PowerPoint</Application>
  <PresentationFormat>Bildschirmpräsentation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App for PPM Portfolio items Overview Page</vt:lpstr>
      <vt:lpstr>App PPM Portfolio Elements Overview Page Selection screen</vt:lpstr>
      <vt:lpstr>App PPM Portfolio Elements Overview Page Result</vt:lpstr>
      <vt:lpstr>App PPM Portfolio Elements Overview Page Customising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33</cp:revision>
  <dcterms:created xsi:type="dcterms:W3CDTF">2021-06-09T08:12:25Z</dcterms:created>
  <dcterms:modified xsi:type="dcterms:W3CDTF">2024-03-21T09:59:41Z</dcterms:modified>
</cp:coreProperties>
</file>